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0" r:id="rId1"/>
    <p:sldMasterId id="2147483728" r:id="rId2"/>
  </p:sldMasterIdLst>
  <p:notesMasterIdLst>
    <p:notesMasterId r:id="rId27"/>
  </p:notesMasterIdLst>
  <p:handoutMasterIdLst>
    <p:handoutMasterId r:id="rId28"/>
  </p:handoutMasterIdLst>
  <p:sldIdLst>
    <p:sldId id="1013" r:id="rId3"/>
    <p:sldId id="1014" r:id="rId4"/>
    <p:sldId id="270" r:id="rId5"/>
    <p:sldId id="261" r:id="rId6"/>
    <p:sldId id="1019" r:id="rId7"/>
    <p:sldId id="1020" r:id="rId8"/>
    <p:sldId id="1015" r:id="rId9"/>
    <p:sldId id="628" r:id="rId10"/>
    <p:sldId id="257" r:id="rId11"/>
    <p:sldId id="273" r:id="rId12"/>
    <p:sldId id="274" r:id="rId13"/>
    <p:sldId id="260" r:id="rId14"/>
    <p:sldId id="1017" r:id="rId15"/>
    <p:sldId id="258" r:id="rId16"/>
    <p:sldId id="1016" r:id="rId17"/>
    <p:sldId id="264" r:id="rId18"/>
    <p:sldId id="263" r:id="rId19"/>
    <p:sldId id="269" r:id="rId20"/>
    <p:sldId id="271" r:id="rId21"/>
    <p:sldId id="266" r:id="rId22"/>
    <p:sldId id="268" r:id="rId23"/>
    <p:sldId id="1018" r:id="rId24"/>
    <p:sldId id="267"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91378"/>
    <a:srgbClr val="049FDA"/>
    <a:srgbClr val="7BBF43"/>
    <a:srgbClr val="66FF66"/>
    <a:srgbClr val="5D5B5B"/>
    <a:srgbClr val="ECF3F3"/>
    <a:srgbClr val="0F3079"/>
    <a:srgbClr val="FFFFFF"/>
    <a:srgbClr val="91D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69B9D-649F-8C57-B2CA-66FD99EDD495}" v="418" dt="2024-07-19T19:19:04.0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90" autoAdjust="0"/>
    <p:restoredTop sz="92714" autoAdjust="0"/>
  </p:normalViewPr>
  <p:slideViewPr>
    <p:cSldViewPr snapToGrid="0">
      <p:cViewPr varScale="1">
        <p:scale>
          <a:sx n="51" d="100"/>
          <a:sy n="51" d="100"/>
        </p:scale>
        <p:origin x="200" y="112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yla Khoury" userId="S::khouryn@upstate.edu::5ea8ccec-1eff-4efb-9369-311cbe92682e" providerId="AD" clId="Web-{08E69B9D-649F-8C57-B2CA-66FD99EDD495}"/>
    <pc:docChg chg="addSld modSld">
      <pc:chgData name="Nayla Khoury" userId="S::khouryn@upstate.edu::5ea8ccec-1eff-4efb-9369-311cbe92682e" providerId="AD" clId="Web-{08E69B9D-649F-8C57-B2CA-66FD99EDD495}" dt="2024-07-19T19:18:37.875" v="372" actId="20577"/>
      <pc:docMkLst>
        <pc:docMk/>
      </pc:docMkLst>
      <pc:sldChg chg="modSp">
        <pc:chgData name="Nayla Khoury" userId="S::khouryn@upstate.edu::5ea8ccec-1eff-4efb-9369-311cbe92682e" providerId="AD" clId="Web-{08E69B9D-649F-8C57-B2CA-66FD99EDD495}" dt="2024-07-19T19:12:15.640" v="29" actId="20577"/>
        <pc:sldMkLst>
          <pc:docMk/>
          <pc:sldMk cId="1460794727" sldId="268"/>
        </pc:sldMkLst>
        <pc:spChg chg="mod">
          <ac:chgData name="Nayla Khoury" userId="S::khouryn@upstate.edu::5ea8ccec-1eff-4efb-9369-311cbe92682e" providerId="AD" clId="Web-{08E69B9D-649F-8C57-B2CA-66FD99EDD495}" dt="2024-07-19T19:12:15.640" v="29" actId="20577"/>
          <ac:spMkLst>
            <pc:docMk/>
            <pc:sldMk cId="1460794727" sldId="268"/>
            <ac:spMk id="3" creationId="{6D6C6313-B9AB-A6C7-0871-E77A1343CB7D}"/>
          </ac:spMkLst>
        </pc:spChg>
      </pc:sldChg>
      <pc:sldChg chg="modSp">
        <pc:chgData name="Nayla Khoury" userId="S::khouryn@upstate.edu::5ea8ccec-1eff-4efb-9369-311cbe92682e" providerId="AD" clId="Web-{08E69B9D-649F-8C57-B2CA-66FD99EDD495}" dt="2024-07-19T19:16:00.916" v="193" actId="20577"/>
        <pc:sldMkLst>
          <pc:docMk/>
          <pc:sldMk cId="2636401990" sldId="272"/>
        </pc:sldMkLst>
        <pc:spChg chg="mod">
          <ac:chgData name="Nayla Khoury" userId="S::khouryn@upstate.edu::5ea8ccec-1eff-4efb-9369-311cbe92682e" providerId="AD" clId="Web-{08E69B9D-649F-8C57-B2CA-66FD99EDD495}" dt="2024-07-19T19:16:00.916" v="193" actId="20577"/>
          <ac:spMkLst>
            <pc:docMk/>
            <pc:sldMk cId="2636401990" sldId="272"/>
            <ac:spMk id="3" creationId="{A0CE4A4F-82F5-1BB0-0A46-04D0B082DF13}"/>
          </ac:spMkLst>
        </pc:spChg>
      </pc:sldChg>
      <pc:sldChg chg="addSp modSp new">
        <pc:chgData name="Nayla Khoury" userId="S::khouryn@upstate.edu::5ea8ccec-1eff-4efb-9369-311cbe92682e" providerId="AD" clId="Web-{08E69B9D-649F-8C57-B2CA-66FD99EDD495}" dt="2024-07-19T19:15:35.586" v="170" actId="20577"/>
        <pc:sldMkLst>
          <pc:docMk/>
          <pc:sldMk cId="3315822510" sldId="1018"/>
        </pc:sldMkLst>
        <pc:spChg chg="mod">
          <ac:chgData name="Nayla Khoury" userId="S::khouryn@upstate.edu::5ea8ccec-1eff-4efb-9369-311cbe92682e" providerId="AD" clId="Web-{08E69B9D-649F-8C57-B2CA-66FD99EDD495}" dt="2024-07-19T19:12:29.844" v="34" actId="20577"/>
          <ac:spMkLst>
            <pc:docMk/>
            <pc:sldMk cId="3315822510" sldId="1018"/>
            <ac:spMk id="2" creationId="{C6438658-B32B-C07C-ECE3-696F0F4DE841}"/>
          </ac:spMkLst>
        </pc:spChg>
        <pc:spChg chg="mod">
          <ac:chgData name="Nayla Khoury" userId="S::khouryn@upstate.edu::5ea8ccec-1eff-4efb-9369-311cbe92682e" providerId="AD" clId="Web-{08E69B9D-649F-8C57-B2CA-66FD99EDD495}" dt="2024-07-19T19:14:27.740" v="119" actId="14100"/>
          <ac:spMkLst>
            <pc:docMk/>
            <pc:sldMk cId="3315822510" sldId="1018"/>
            <ac:spMk id="3" creationId="{62B02917-28DC-9B20-8ECE-34137F8A1352}"/>
          </ac:spMkLst>
        </pc:spChg>
        <pc:spChg chg="add mod">
          <ac:chgData name="Nayla Khoury" userId="S::khouryn@upstate.edu::5ea8ccec-1eff-4efb-9369-311cbe92682e" providerId="AD" clId="Web-{08E69B9D-649F-8C57-B2CA-66FD99EDD495}" dt="2024-07-19T19:15:35.586" v="170" actId="20577"/>
          <ac:spMkLst>
            <pc:docMk/>
            <pc:sldMk cId="3315822510" sldId="1018"/>
            <ac:spMk id="4" creationId="{D3C7AE00-D56B-0145-C059-8CFB4BA5C167}"/>
          </ac:spMkLst>
        </pc:spChg>
      </pc:sldChg>
      <pc:sldChg chg="modSp new">
        <pc:chgData name="Nayla Khoury" userId="S::khouryn@upstate.edu::5ea8ccec-1eff-4efb-9369-311cbe92682e" providerId="AD" clId="Web-{08E69B9D-649F-8C57-B2CA-66FD99EDD495}" dt="2024-07-19T19:18:26.922" v="369" actId="20577"/>
        <pc:sldMkLst>
          <pc:docMk/>
          <pc:sldMk cId="3387795432" sldId="1019"/>
        </pc:sldMkLst>
        <pc:spChg chg="mod">
          <ac:chgData name="Nayla Khoury" userId="S::khouryn@upstate.edu::5ea8ccec-1eff-4efb-9369-311cbe92682e" providerId="AD" clId="Web-{08E69B9D-649F-8C57-B2CA-66FD99EDD495}" dt="2024-07-19T19:16:34.185" v="211" actId="20577"/>
          <ac:spMkLst>
            <pc:docMk/>
            <pc:sldMk cId="3387795432" sldId="1019"/>
            <ac:spMk id="2" creationId="{E9805138-A368-B594-5564-5BC3F76845D5}"/>
          </ac:spMkLst>
        </pc:spChg>
        <pc:spChg chg="mod">
          <ac:chgData name="Nayla Khoury" userId="S::khouryn@upstate.edu::5ea8ccec-1eff-4efb-9369-311cbe92682e" providerId="AD" clId="Web-{08E69B9D-649F-8C57-B2CA-66FD99EDD495}" dt="2024-07-19T19:18:26.922" v="369" actId="20577"/>
          <ac:spMkLst>
            <pc:docMk/>
            <pc:sldMk cId="3387795432" sldId="1019"/>
            <ac:spMk id="3" creationId="{2F6505EB-C4BE-0E21-C1AE-00EB06A9FB5E}"/>
          </ac:spMkLst>
        </pc:spChg>
      </pc:sldChg>
      <pc:sldChg chg="modSp add replId">
        <pc:chgData name="Nayla Khoury" userId="S::khouryn@upstate.edu::5ea8ccec-1eff-4efb-9369-311cbe92682e" providerId="AD" clId="Web-{08E69B9D-649F-8C57-B2CA-66FD99EDD495}" dt="2024-07-19T19:18:37.875" v="372" actId="20577"/>
        <pc:sldMkLst>
          <pc:docMk/>
          <pc:sldMk cId="2547275818" sldId="1020"/>
        </pc:sldMkLst>
        <pc:spChg chg="mod">
          <ac:chgData name="Nayla Khoury" userId="S::khouryn@upstate.edu::5ea8ccec-1eff-4efb-9369-311cbe92682e" providerId="AD" clId="Web-{08E69B9D-649F-8C57-B2CA-66FD99EDD495}" dt="2024-07-19T19:18:37.875" v="372" actId="20577"/>
          <ac:spMkLst>
            <pc:docMk/>
            <pc:sldMk cId="2547275818" sldId="1020"/>
            <ac:spMk id="3" creationId="{2F6505EB-C4BE-0E21-C1AE-00EB06A9FB5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147A6-0FE2-4264-A902-B8CAD3124305}" type="datetimeFigureOut">
              <a:rPr lang="en-US" smtClean="0"/>
              <a:t>7/19/2024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54324-E28A-4897-919C-EDC862D7EE7D}" type="datetimeFigureOut">
              <a:rPr lang="en-US" smtClean="0"/>
              <a:t>7/19/2024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3</a:t>
            </a:fld>
            <a:endParaRPr lang="en-US"/>
          </a:p>
        </p:txBody>
      </p:sp>
    </p:spTree>
    <p:extLst>
      <p:ext uri="{BB962C8B-B14F-4D97-AF65-F5344CB8AC3E}">
        <p14:creationId xmlns:p14="http://schemas.microsoft.com/office/powerpoint/2010/main" val="1819925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13</a:t>
            </a:fld>
            <a:endParaRPr lang="en-US"/>
          </a:p>
        </p:txBody>
      </p:sp>
    </p:spTree>
    <p:extLst>
      <p:ext uri="{BB962C8B-B14F-4D97-AF65-F5344CB8AC3E}">
        <p14:creationId xmlns:p14="http://schemas.microsoft.com/office/powerpoint/2010/main" val="1247071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Anxiety and sleep difficulties often go hand in hand...</a:t>
            </a:r>
          </a:p>
          <a:p>
            <a:r>
              <a:rPr lang="en-US" dirty="0">
                <a:cs typeface="Calibri"/>
              </a:rPr>
              <a:t>If we can help sleep, we can help anxiety. If we can help anxiety, we can help sleep. Rarely</a:t>
            </a:r>
            <a:r>
              <a:rPr lang="en-US" baseline="0" dirty="0">
                <a:cs typeface="Calibri"/>
              </a:rPr>
              <a:t> do children have “insomnia”, they have anxiety.</a:t>
            </a:r>
            <a:endParaRPr lang="en-US" dirty="0">
              <a:cs typeface="Calibri"/>
            </a:endParaRPr>
          </a:p>
        </p:txBody>
      </p:sp>
      <p:sp>
        <p:nvSpPr>
          <p:cNvPr id="4" name="Slide Number Placeholder 3"/>
          <p:cNvSpPr>
            <a:spLocks noGrp="1"/>
          </p:cNvSpPr>
          <p:nvPr>
            <p:ph type="sldNum" sz="quarter" idx="5"/>
          </p:nvPr>
        </p:nvSpPr>
        <p:spPr/>
        <p:txBody>
          <a:bodyPr/>
          <a:lstStyle/>
          <a:p>
            <a:fld id="{F059C9E2-9524-40B5-832D-8AD5E17D78F9}" type="slidenum">
              <a:t>17</a:t>
            </a:fld>
            <a:endParaRPr lang="en-US"/>
          </a:p>
        </p:txBody>
      </p:sp>
    </p:spTree>
    <p:extLst>
      <p:ext uri="{BB962C8B-B14F-4D97-AF65-F5344CB8AC3E}">
        <p14:creationId xmlns:p14="http://schemas.microsoft.com/office/powerpoint/2010/main" val="749960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a:p>
            <a:r>
              <a:rPr lang="en-US" dirty="0">
                <a:cs typeface="Calibri"/>
              </a:rPr>
              <a:t>Breaking Free of Anxiety and OCD - Jessica can add this one.</a:t>
            </a:r>
          </a:p>
        </p:txBody>
      </p:sp>
      <p:sp>
        <p:nvSpPr>
          <p:cNvPr id="4" name="Slide Number Placeholder 3"/>
          <p:cNvSpPr>
            <a:spLocks noGrp="1"/>
          </p:cNvSpPr>
          <p:nvPr>
            <p:ph type="sldNum" sz="quarter" idx="5"/>
          </p:nvPr>
        </p:nvSpPr>
        <p:spPr/>
        <p:txBody>
          <a:bodyPr/>
          <a:lstStyle/>
          <a:p>
            <a:fld id="{F059C9E2-9524-40B5-832D-8AD5E17D78F9}" type="slidenum">
              <a:t>18</a:t>
            </a:fld>
            <a:endParaRPr lang="en-US"/>
          </a:p>
        </p:txBody>
      </p:sp>
    </p:spTree>
    <p:extLst>
      <p:ext uri="{BB962C8B-B14F-4D97-AF65-F5344CB8AC3E}">
        <p14:creationId xmlns:p14="http://schemas.microsoft.com/office/powerpoint/2010/main" val="487508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21</a:t>
            </a:fld>
            <a:endParaRPr lang="en-US"/>
          </a:p>
        </p:txBody>
      </p:sp>
    </p:spTree>
    <p:extLst>
      <p:ext uri="{BB962C8B-B14F-4D97-AF65-F5344CB8AC3E}">
        <p14:creationId xmlns:p14="http://schemas.microsoft.com/office/powerpoint/2010/main" val="741895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4</a:t>
            </a:fld>
            <a:endParaRPr lang="en-US"/>
          </a:p>
        </p:txBody>
      </p:sp>
    </p:spTree>
    <p:extLst>
      <p:ext uri="{BB962C8B-B14F-4D97-AF65-F5344CB8AC3E}">
        <p14:creationId xmlns:p14="http://schemas.microsoft.com/office/powerpoint/2010/main" val="2788251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goals of CBT so audience sees this much of this is DOABLE in the pediatric office setting. This can be for children who do not need or are not ready for CBT in a therapist office or as a bridge until children get into standard CBT.</a:t>
            </a:r>
          </a:p>
        </p:txBody>
      </p:sp>
      <p:sp>
        <p:nvSpPr>
          <p:cNvPr id="4" name="Slide Number Placeholder 3"/>
          <p:cNvSpPr>
            <a:spLocks noGrp="1"/>
          </p:cNvSpPr>
          <p:nvPr>
            <p:ph type="sldNum" sz="quarter" idx="5"/>
          </p:nvPr>
        </p:nvSpPr>
        <p:spPr/>
        <p:txBody>
          <a:bodyPr/>
          <a:lstStyle/>
          <a:p>
            <a:fld id="{F059C9E2-9524-40B5-832D-8AD5E17D78F9}" type="slidenum">
              <a:rPr lang="en-US" smtClean="0"/>
              <a:t>5</a:t>
            </a:fld>
            <a:endParaRPr lang="en-US"/>
          </a:p>
        </p:txBody>
      </p:sp>
    </p:spTree>
    <p:extLst>
      <p:ext uri="{BB962C8B-B14F-4D97-AF65-F5344CB8AC3E}">
        <p14:creationId xmlns:p14="http://schemas.microsoft.com/office/powerpoint/2010/main" val="3454870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a:t>
            </a:r>
            <a:r>
              <a:rPr lang="en-US" baseline="0" dirty="0"/>
              <a:t> step in anxiety management is often to convince the parent that there is a need for intervention. They often have developed maladaptive means of managing anxiety.</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6</a:t>
            </a:fld>
            <a:endParaRPr lang="en-US"/>
          </a:p>
        </p:txBody>
      </p:sp>
    </p:spTree>
    <p:extLst>
      <p:ext uri="{BB962C8B-B14F-4D97-AF65-F5344CB8AC3E}">
        <p14:creationId xmlns:p14="http://schemas.microsoft.com/office/powerpoint/2010/main" val="20872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can be developed in the pediatricians office.</a:t>
            </a:r>
          </a:p>
          <a:p>
            <a:r>
              <a:rPr lang="en-US" baseline="0" dirty="0"/>
              <a:t>Steps in the middle (not the low fear or the high fear goal but the in-between steps) can be hard to identify- vary factors such as length of time, </a:t>
            </a:r>
            <a:r>
              <a:rPr lang="en-US" baseline="0" dirty="0" err="1"/>
              <a:t>envirorment</a:t>
            </a:r>
            <a:r>
              <a:rPr lang="en-US" baseline="0" dirty="0"/>
              <a:t>, supports</a:t>
            </a:r>
            <a:endParaRPr lang="en-US" dirty="0"/>
          </a:p>
        </p:txBody>
      </p:sp>
      <p:sp>
        <p:nvSpPr>
          <p:cNvPr id="4" name="Slide Number Placeholder 3"/>
          <p:cNvSpPr>
            <a:spLocks noGrp="1"/>
          </p:cNvSpPr>
          <p:nvPr>
            <p:ph type="sldNum" sz="quarter" idx="5"/>
          </p:nvPr>
        </p:nvSpPr>
        <p:spPr/>
        <p:txBody>
          <a:bodyPr/>
          <a:lstStyle/>
          <a:p>
            <a:fld id="{F059C9E2-9524-40B5-832D-8AD5E17D78F9}" type="slidenum">
              <a:rPr lang="en-US" smtClean="0"/>
              <a:t>7</a:t>
            </a:fld>
            <a:endParaRPr lang="en-US"/>
          </a:p>
        </p:txBody>
      </p:sp>
    </p:spTree>
    <p:extLst>
      <p:ext uri="{BB962C8B-B14F-4D97-AF65-F5344CB8AC3E}">
        <p14:creationId xmlns:p14="http://schemas.microsoft.com/office/powerpoint/2010/main" val="960376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comes</a:t>
            </a:r>
            <a:r>
              <a:rPr lang="en-US" baseline="0" dirty="0"/>
              <a:t> up in the pediatrician’s office all the time and is a great chance to open the door to an anxiety discussion</a:t>
            </a:r>
            <a:endParaRPr lang="en-US" dirty="0"/>
          </a:p>
        </p:txBody>
      </p:sp>
      <p:sp>
        <p:nvSpPr>
          <p:cNvPr id="4" name="Slide Number Placeholder 3"/>
          <p:cNvSpPr>
            <a:spLocks noGrp="1"/>
          </p:cNvSpPr>
          <p:nvPr>
            <p:ph type="sldNum" sz="quarter" idx="5"/>
          </p:nvPr>
        </p:nvSpPr>
        <p:spPr/>
        <p:txBody>
          <a:bodyPr/>
          <a:lstStyle/>
          <a:p>
            <a:fld id="{F059C9E2-9524-40B5-832D-8AD5E17D78F9}" type="slidenum">
              <a:rPr lang="en-US" smtClean="0"/>
              <a:t>8</a:t>
            </a:fld>
            <a:endParaRPr lang="en-US"/>
          </a:p>
        </p:txBody>
      </p:sp>
    </p:spTree>
    <p:extLst>
      <p:ext uri="{BB962C8B-B14F-4D97-AF65-F5344CB8AC3E}">
        <p14:creationId xmlns:p14="http://schemas.microsoft.com/office/powerpoint/2010/main" val="1552942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asking about anxiety, I specifically ask about this as this will affect function later in life. Many adolescents consider it normal to not be able to order food or ask for help at a store, but when I draw this to their attention, they acknowledge this creates difficulties.</a:t>
            </a:r>
            <a:endParaRPr lang="en-US" dirty="0"/>
          </a:p>
        </p:txBody>
      </p:sp>
      <p:sp>
        <p:nvSpPr>
          <p:cNvPr id="4" name="Slide Number Placeholder 3"/>
          <p:cNvSpPr>
            <a:spLocks noGrp="1"/>
          </p:cNvSpPr>
          <p:nvPr>
            <p:ph type="sldNum" sz="quarter" idx="5"/>
          </p:nvPr>
        </p:nvSpPr>
        <p:spPr/>
        <p:txBody>
          <a:bodyPr/>
          <a:lstStyle/>
          <a:p>
            <a:fld id="{F059C9E2-9524-40B5-832D-8AD5E17D78F9}" type="slidenum">
              <a:rPr lang="en-US" smtClean="0"/>
              <a:t>9</a:t>
            </a:fld>
            <a:endParaRPr lang="en-US"/>
          </a:p>
        </p:txBody>
      </p:sp>
    </p:spTree>
    <p:extLst>
      <p:ext uri="{BB962C8B-B14F-4D97-AF65-F5344CB8AC3E}">
        <p14:creationId xmlns:p14="http://schemas.microsoft.com/office/powerpoint/2010/main" val="3770460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10</a:t>
            </a:fld>
            <a:endParaRPr lang="en-US"/>
          </a:p>
        </p:txBody>
      </p:sp>
    </p:spTree>
    <p:extLst>
      <p:ext uri="{BB962C8B-B14F-4D97-AF65-F5344CB8AC3E}">
        <p14:creationId xmlns:p14="http://schemas.microsoft.com/office/powerpoint/2010/main" val="170748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59C9E2-9524-40B5-832D-8AD5E17D78F9}" type="slidenum">
              <a:rPr lang="en-US" smtClean="0"/>
              <a:t>12</a:t>
            </a:fld>
            <a:endParaRPr lang="en-US"/>
          </a:p>
        </p:txBody>
      </p:sp>
    </p:spTree>
    <p:extLst>
      <p:ext uri="{BB962C8B-B14F-4D97-AF65-F5344CB8AC3E}">
        <p14:creationId xmlns:p14="http://schemas.microsoft.com/office/powerpoint/2010/main" val="3076976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3.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2017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2017 New York State Office of Mental Health</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8" Type="http://schemas.openxmlformats.org/officeDocument/2006/relationships/hyperlink" Target="https://au.reachout.com/tools-and-apps/stop-breathe-and-think" TargetMode="External"/><Relationship Id="rId3" Type="http://schemas.openxmlformats.org/officeDocument/2006/relationships/hyperlink" Target="https://www.headspace.com/" TargetMode="External"/><Relationship Id="rId7" Type="http://schemas.openxmlformats.org/officeDocument/2006/relationships/hyperlink" Target="https://insighttimer.com/" TargetMode="External"/><Relationship Id="rId2" Type="http://schemas.openxmlformats.org/officeDocument/2006/relationships/hyperlink" Target="https://www.smilingmind.com.au/smiling-mind-app" TargetMode="External"/><Relationship Id="rId1" Type="http://schemas.openxmlformats.org/officeDocument/2006/relationships/slideLayout" Target="../slideLayouts/slideLayout12.xml"/><Relationship Id="rId6" Type="http://schemas.openxmlformats.org/officeDocument/2006/relationships/hyperlink" Target="https://maps.anxietycanada.com/courses/anxiety-plan-children-teens/" TargetMode="External"/><Relationship Id="rId5" Type="http://schemas.openxmlformats.org/officeDocument/2006/relationships/hyperlink" Target="https://www.anxietycanada.com/resources/mindshift-cbt/" TargetMode="External"/><Relationship Id="rId4" Type="http://schemas.openxmlformats.org/officeDocument/2006/relationships/hyperlink" Target="https://www.calm.com/app/kid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www.mghclaycenter.org/" TargetMode="External"/><Relationship Id="rId7" Type="http://schemas.openxmlformats.org/officeDocument/2006/relationships/hyperlink" Target="https://roslindalepediatrics.org/news/anxiety-handouts" TargetMode="External"/><Relationship Id="rId2" Type="http://schemas.openxmlformats.org/officeDocument/2006/relationships/hyperlink" Target="http://www.adaa.org/" TargetMode="External"/><Relationship Id="rId1" Type="http://schemas.openxmlformats.org/officeDocument/2006/relationships/slideLayout" Target="../slideLayouts/slideLayout12.xml"/><Relationship Id="rId6" Type="http://schemas.openxmlformats.org/officeDocument/2006/relationships/hyperlink" Target="http://cbt4panic.org/wp-content/uploads/2017/08/BlankWorksheets.pdf" TargetMode="External"/><Relationship Id="rId5" Type="http://schemas.openxmlformats.org/officeDocument/2006/relationships/hyperlink" Target="http://childmind.org/" TargetMode="External"/><Relationship Id="rId4" Type="http://schemas.openxmlformats.org/officeDocument/2006/relationships/hyperlink" Target="https://www.cci.health.wa.gov.au/Resources/Looking-After-Yourself/Panic"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9FC38-190C-338D-55F4-1191FCF84804}"/>
              </a:ext>
            </a:extLst>
          </p:cNvPr>
          <p:cNvSpPr>
            <a:spLocks noGrp="1"/>
          </p:cNvSpPr>
          <p:nvPr>
            <p:ph type="title"/>
          </p:nvPr>
        </p:nvSpPr>
        <p:spPr/>
        <p:txBody>
          <a:bodyPr>
            <a:noAutofit/>
          </a:bodyPr>
          <a:lstStyle/>
          <a:p>
            <a:r>
              <a:rPr lang="en-US" sz="6600" b="1" dirty="0"/>
              <a:t>Working with Anxiety</a:t>
            </a:r>
          </a:p>
        </p:txBody>
      </p:sp>
      <p:sp>
        <p:nvSpPr>
          <p:cNvPr id="3" name="Content Placeholder 2">
            <a:extLst>
              <a:ext uri="{FF2B5EF4-FFF2-40B4-BE49-F238E27FC236}">
                <a16:creationId xmlns:a16="http://schemas.microsoft.com/office/drawing/2014/main" id="{7D79070C-47D1-F359-610E-790637484C3E}"/>
              </a:ext>
            </a:extLst>
          </p:cNvPr>
          <p:cNvSpPr>
            <a:spLocks noGrp="1"/>
          </p:cNvSpPr>
          <p:nvPr>
            <p:ph idx="1"/>
          </p:nvPr>
        </p:nvSpPr>
        <p:spPr>
          <a:xfrm>
            <a:off x="838200" y="2706429"/>
            <a:ext cx="10515600" cy="3266859"/>
          </a:xfrm>
        </p:spPr>
        <p:txBody>
          <a:bodyPr/>
          <a:lstStyle/>
          <a:p>
            <a:pPr marL="0" indent="0" algn="ctr">
              <a:buNone/>
            </a:pPr>
            <a:r>
              <a:rPr lang="en-US" b="1" i="1" dirty="0"/>
              <a:t>Practical skills for working with anxious youth in your practice</a:t>
            </a:r>
          </a:p>
          <a:p>
            <a:pPr algn="ctr"/>
            <a:endParaRPr lang="en-US" b="1" dirty="0"/>
          </a:p>
          <a:p>
            <a:pPr marL="0" indent="0" algn="ctr">
              <a:buNone/>
            </a:pPr>
            <a:r>
              <a:rPr lang="en-US" b="1" dirty="0" err="1">
                <a:solidFill>
                  <a:srgbClr val="7030A0"/>
                </a:solidFill>
              </a:rPr>
              <a:t>Nayla</a:t>
            </a:r>
            <a:r>
              <a:rPr lang="en-US" b="1" dirty="0">
                <a:solidFill>
                  <a:srgbClr val="7030A0"/>
                </a:solidFill>
              </a:rPr>
              <a:t> M. Khoury, MD</a:t>
            </a:r>
          </a:p>
          <a:p>
            <a:pPr marL="0" indent="0" algn="ctr">
              <a:buNone/>
            </a:pPr>
            <a:r>
              <a:rPr lang="en-US" b="1" dirty="0">
                <a:solidFill>
                  <a:srgbClr val="7030A0"/>
                </a:solidFill>
              </a:rPr>
              <a:t>Jessica Grant, MD</a:t>
            </a:r>
          </a:p>
          <a:p>
            <a:endParaRPr lang="en-US" b="1" dirty="0"/>
          </a:p>
        </p:txBody>
      </p:sp>
    </p:spTree>
    <p:extLst>
      <p:ext uri="{BB962C8B-B14F-4D97-AF65-F5344CB8AC3E}">
        <p14:creationId xmlns:p14="http://schemas.microsoft.com/office/powerpoint/2010/main" val="2110431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7F4F1-1993-42AC-5F07-0475E6E54D82}"/>
              </a:ext>
            </a:extLst>
          </p:cNvPr>
          <p:cNvSpPr>
            <a:spLocks noGrp="1"/>
          </p:cNvSpPr>
          <p:nvPr>
            <p:ph type="title"/>
          </p:nvPr>
        </p:nvSpPr>
        <p:spPr/>
        <p:txBody>
          <a:bodyPr/>
          <a:lstStyle/>
          <a:p>
            <a:r>
              <a:rPr lang="en-US" b="1" dirty="0"/>
              <a:t>Fear Ladder: Phobia of Needles</a:t>
            </a:r>
          </a:p>
        </p:txBody>
      </p:sp>
      <p:sp>
        <p:nvSpPr>
          <p:cNvPr id="3" name="Content Placeholder 2">
            <a:extLst>
              <a:ext uri="{FF2B5EF4-FFF2-40B4-BE49-F238E27FC236}">
                <a16:creationId xmlns:a16="http://schemas.microsoft.com/office/drawing/2014/main" id="{85500BED-0FFF-BE20-6454-B34E283E7818}"/>
              </a:ext>
            </a:extLst>
          </p:cNvPr>
          <p:cNvSpPr>
            <a:spLocks noGrp="1"/>
          </p:cNvSpPr>
          <p:nvPr>
            <p:ph idx="1"/>
          </p:nvPr>
        </p:nvSpPr>
        <p:spPr>
          <a:xfrm>
            <a:off x="838200" y="1825625"/>
            <a:ext cx="10515600" cy="4351338"/>
          </a:xfrm>
        </p:spPr>
        <p:txBody>
          <a:bodyPr>
            <a:normAutofit fontScale="85000" lnSpcReduction="20000"/>
          </a:bodyPr>
          <a:lstStyle/>
          <a:p>
            <a:pPr marL="0" indent="0">
              <a:buNone/>
            </a:pPr>
            <a:endParaRPr lang="en-US" dirty="0"/>
          </a:p>
          <a:p>
            <a:r>
              <a:rPr lang="en-US" b="1" dirty="0"/>
              <a:t>10 	Get a shot</a:t>
            </a:r>
          </a:p>
          <a:p>
            <a:r>
              <a:rPr lang="en-US" dirty="0"/>
              <a:t>9	Slightly prick skin with a needle</a:t>
            </a:r>
          </a:p>
          <a:p>
            <a:r>
              <a:rPr lang="en-US" dirty="0"/>
              <a:t>8 	Clear skin with alcohol pad (step prior to getting a needle)</a:t>
            </a:r>
          </a:p>
          <a:p>
            <a:r>
              <a:rPr lang="en-US" dirty="0"/>
              <a:t>7 	Watch someone get a needle in real life</a:t>
            </a:r>
          </a:p>
          <a:p>
            <a:r>
              <a:rPr lang="en-US" dirty="0"/>
              <a:t>6 	Rest a needle on your skin</a:t>
            </a:r>
          </a:p>
          <a:p>
            <a:r>
              <a:rPr lang="en-US" dirty="0"/>
              <a:t>5 	Stick a needle into a doll </a:t>
            </a:r>
          </a:p>
          <a:p>
            <a:r>
              <a:rPr lang="en-US" dirty="0"/>
              <a:t>4 	Hold a needle</a:t>
            </a:r>
          </a:p>
          <a:p>
            <a:r>
              <a:rPr lang="en-US" dirty="0"/>
              <a:t>3 	Watch a needle be stuck into a doll</a:t>
            </a:r>
          </a:p>
          <a:p>
            <a:r>
              <a:rPr lang="en-US" dirty="0"/>
              <a:t>2 	Watch video of someone getting a needle</a:t>
            </a:r>
          </a:p>
          <a:p>
            <a:r>
              <a:rPr lang="en-US" dirty="0"/>
              <a:t>1 	Look at a picture of a needle</a:t>
            </a:r>
          </a:p>
        </p:txBody>
      </p:sp>
    </p:spTree>
    <p:extLst>
      <p:ext uri="{BB962C8B-B14F-4D97-AF65-F5344CB8AC3E}">
        <p14:creationId xmlns:p14="http://schemas.microsoft.com/office/powerpoint/2010/main" val="378981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3864-0343-17A4-D6A6-80B086930DC9}"/>
              </a:ext>
            </a:extLst>
          </p:cNvPr>
          <p:cNvSpPr>
            <a:spLocks noGrp="1"/>
          </p:cNvSpPr>
          <p:nvPr>
            <p:ph type="title"/>
          </p:nvPr>
        </p:nvSpPr>
        <p:spPr/>
        <p:txBody>
          <a:bodyPr/>
          <a:lstStyle/>
          <a:p>
            <a:r>
              <a:rPr lang="en-US" b="1" dirty="0"/>
              <a:t>Fear Ladder: Social Anxiety</a:t>
            </a:r>
          </a:p>
        </p:txBody>
      </p:sp>
      <p:sp>
        <p:nvSpPr>
          <p:cNvPr id="3" name="Content Placeholder 2">
            <a:extLst>
              <a:ext uri="{FF2B5EF4-FFF2-40B4-BE49-F238E27FC236}">
                <a16:creationId xmlns:a16="http://schemas.microsoft.com/office/drawing/2014/main" id="{744248EC-9C06-2941-A60D-79DD43A6C1F8}"/>
              </a:ext>
            </a:extLst>
          </p:cNvPr>
          <p:cNvSpPr>
            <a:spLocks noGrp="1"/>
          </p:cNvSpPr>
          <p:nvPr>
            <p:ph idx="1"/>
          </p:nvPr>
        </p:nvSpPr>
        <p:spPr>
          <a:xfrm>
            <a:off x="838200" y="2113807"/>
            <a:ext cx="10515600" cy="4326442"/>
          </a:xfrm>
        </p:spPr>
        <p:txBody>
          <a:bodyPr>
            <a:normAutofit fontScale="92500" lnSpcReduction="20000"/>
          </a:bodyPr>
          <a:lstStyle/>
          <a:p>
            <a:r>
              <a:rPr lang="en-US" b="1" dirty="0"/>
              <a:t>10 	Sit in a restaurant and order meal alone</a:t>
            </a:r>
          </a:p>
          <a:p>
            <a:r>
              <a:rPr lang="en-US" dirty="0"/>
              <a:t>9	Call the waiter over to get the check</a:t>
            </a:r>
          </a:p>
          <a:p>
            <a:r>
              <a:rPr lang="en-US" dirty="0"/>
              <a:t>8 	Ask for modifications or add additional parts to the meal</a:t>
            </a:r>
          </a:p>
          <a:p>
            <a:r>
              <a:rPr lang="en-US" dirty="0"/>
              <a:t>7 	Sit in a restaurant and order the meal with family present</a:t>
            </a:r>
          </a:p>
          <a:p>
            <a:r>
              <a:rPr lang="en-US" dirty="0"/>
              <a:t>6 	Sit in a restaurant and order water with family present</a:t>
            </a:r>
          </a:p>
          <a:p>
            <a:r>
              <a:rPr lang="en-US" dirty="0"/>
              <a:t>5 	Sit in a restaurant and greet the waiter with eye contact</a:t>
            </a:r>
          </a:p>
          <a:p>
            <a:r>
              <a:rPr lang="en-US" dirty="0"/>
              <a:t>4 	Sit in a restaurant while parent orders food </a:t>
            </a:r>
          </a:p>
          <a:p>
            <a:r>
              <a:rPr lang="en-US" dirty="0"/>
              <a:t>3 	Practice ordering food with a parent in the kitchen</a:t>
            </a:r>
          </a:p>
          <a:p>
            <a:r>
              <a:rPr lang="en-US" dirty="0"/>
              <a:t>2 	Practice ordering food at home alone</a:t>
            </a:r>
          </a:p>
          <a:p>
            <a:r>
              <a:rPr lang="en-US" dirty="0"/>
              <a:t>1 	Look at a menu at home</a:t>
            </a:r>
          </a:p>
        </p:txBody>
      </p:sp>
    </p:spTree>
    <p:extLst>
      <p:ext uri="{BB962C8B-B14F-4D97-AF65-F5344CB8AC3E}">
        <p14:creationId xmlns:p14="http://schemas.microsoft.com/office/powerpoint/2010/main" val="3462611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C7F7-2FBF-49E8-D0E9-FCE7F53F8092}"/>
              </a:ext>
            </a:extLst>
          </p:cNvPr>
          <p:cNvSpPr>
            <a:spLocks noGrp="1"/>
          </p:cNvSpPr>
          <p:nvPr>
            <p:ph type="title"/>
          </p:nvPr>
        </p:nvSpPr>
        <p:spPr/>
        <p:txBody>
          <a:bodyPr/>
          <a:lstStyle/>
          <a:p>
            <a:r>
              <a:rPr lang="en-US" b="1" dirty="0"/>
              <a:t>FEAR Plan</a:t>
            </a:r>
          </a:p>
        </p:txBody>
      </p:sp>
      <p:sp>
        <p:nvSpPr>
          <p:cNvPr id="3" name="Content Placeholder 2">
            <a:extLst>
              <a:ext uri="{FF2B5EF4-FFF2-40B4-BE49-F238E27FC236}">
                <a16:creationId xmlns:a16="http://schemas.microsoft.com/office/drawing/2014/main" id="{B094CE02-38B6-879C-2BEB-88AA1E267BBE}"/>
              </a:ext>
            </a:extLst>
          </p:cNvPr>
          <p:cNvSpPr>
            <a:spLocks noGrp="1"/>
          </p:cNvSpPr>
          <p:nvPr>
            <p:ph idx="1"/>
          </p:nvPr>
        </p:nvSpPr>
        <p:spPr/>
        <p:txBody>
          <a:bodyPr vert="horz" lIns="91440" tIns="45720" rIns="91440" bIns="45720" rtlCol="0" anchor="t">
            <a:normAutofit/>
          </a:bodyPr>
          <a:lstStyle/>
          <a:p>
            <a:r>
              <a:rPr lang="en-US" dirty="0"/>
              <a:t>Feeling afraid? 0-10? Where in your body? </a:t>
            </a:r>
          </a:p>
          <a:p>
            <a:r>
              <a:rPr lang="en-US" dirty="0"/>
              <a:t>Expecting the worst? Thoughts? </a:t>
            </a:r>
          </a:p>
          <a:p>
            <a:r>
              <a:rPr lang="en-US" dirty="0"/>
              <a:t>Action: What can I do? </a:t>
            </a:r>
          </a:p>
          <a:p>
            <a:pPr lvl="1">
              <a:buFont typeface="Courier New" panose="020B0604020202020204" pitchFamily="34" charset="0"/>
              <a:buChar char="o"/>
            </a:pPr>
            <a:r>
              <a:rPr lang="en-US" dirty="0"/>
              <a:t>With my body? </a:t>
            </a:r>
          </a:p>
          <a:p>
            <a:pPr lvl="1">
              <a:buFont typeface="Courier New" panose="020B0604020202020204" pitchFamily="34" charset="0"/>
              <a:buChar char="o"/>
            </a:pPr>
            <a:r>
              <a:rPr lang="en-US" dirty="0"/>
              <a:t>With my mind? </a:t>
            </a:r>
          </a:p>
          <a:p>
            <a:pPr lvl="1">
              <a:buFont typeface="Courier New" panose="020B0604020202020204" pitchFamily="34" charset="0"/>
              <a:buChar char="o"/>
            </a:pPr>
            <a:r>
              <a:rPr lang="en-US" dirty="0"/>
              <a:t>With help of others?</a:t>
            </a:r>
          </a:p>
          <a:p>
            <a:r>
              <a:rPr lang="en-US" dirty="0"/>
              <a:t>Reinforce </a:t>
            </a:r>
          </a:p>
          <a:p>
            <a:pPr lvl="1">
              <a:buFont typeface="Courier New" panose="020B0604020202020204" pitchFamily="34" charset="0"/>
              <a:buChar char="o"/>
            </a:pPr>
            <a:r>
              <a:rPr lang="en-US" dirty="0"/>
              <a:t>What will help me to practice? </a:t>
            </a:r>
          </a:p>
        </p:txBody>
      </p:sp>
    </p:spTree>
    <p:extLst>
      <p:ext uri="{BB962C8B-B14F-4D97-AF65-F5344CB8AC3E}">
        <p14:creationId xmlns:p14="http://schemas.microsoft.com/office/powerpoint/2010/main" val="3493305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3D46-6BD3-7175-AFF0-0AF06667EA27}"/>
              </a:ext>
            </a:extLst>
          </p:cNvPr>
          <p:cNvSpPr>
            <a:spLocks noGrp="1"/>
          </p:cNvSpPr>
          <p:nvPr>
            <p:ph type="title"/>
          </p:nvPr>
        </p:nvSpPr>
        <p:spPr/>
        <p:txBody>
          <a:bodyPr/>
          <a:lstStyle/>
          <a:p>
            <a:r>
              <a:rPr lang="en-US" b="1" dirty="0"/>
              <a:t>Progressive Muscle Relaxation</a:t>
            </a:r>
          </a:p>
        </p:txBody>
      </p:sp>
      <p:sp>
        <p:nvSpPr>
          <p:cNvPr id="3" name="Content Placeholder 2">
            <a:extLst>
              <a:ext uri="{FF2B5EF4-FFF2-40B4-BE49-F238E27FC236}">
                <a16:creationId xmlns:a16="http://schemas.microsoft.com/office/drawing/2014/main" id="{8FF44606-50F6-AC6D-353D-E58DD97584F1}"/>
              </a:ext>
            </a:extLst>
          </p:cNvPr>
          <p:cNvSpPr>
            <a:spLocks noGrp="1"/>
          </p:cNvSpPr>
          <p:nvPr>
            <p:ph idx="1"/>
          </p:nvPr>
        </p:nvSpPr>
        <p:spPr/>
        <p:txBody>
          <a:bodyPr>
            <a:normAutofit/>
          </a:bodyPr>
          <a:lstStyle/>
          <a:p>
            <a:r>
              <a:rPr lang="en-US" dirty="0"/>
              <a:t>Two step technique: tension and relaxation</a:t>
            </a:r>
          </a:p>
          <a:p>
            <a:r>
              <a:rPr lang="en-US" dirty="0"/>
              <a:t>Pay attention to the feeling of relaxation when releasing the contracted muscle</a:t>
            </a:r>
          </a:p>
          <a:p>
            <a:r>
              <a:rPr lang="en-US" dirty="0"/>
              <a:t>Practice daily, bedtime is often ideal</a:t>
            </a:r>
          </a:p>
          <a:p>
            <a:r>
              <a:rPr lang="en-US" dirty="0"/>
              <a:t>Takes as little as 10 minutes per day to practice</a:t>
            </a:r>
          </a:p>
          <a:p>
            <a:r>
              <a:rPr lang="en-US" dirty="0"/>
              <a:t>Younger child: parent reads the script, can use fewer body parts</a:t>
            </a:r>
          </a:p>
          <a:p>
            <a:r>
              <a:rPr lang="en-US" dirty="0"/>
              <a:t>Can then utilize in other stressful situations </a:t>
            </a:r>
          </a:p>
        </p:txBody>
      </p:sp>
    </p:spTree>
    <p:extLst>
      <p:ext uri="{BB962C8B-B14F-4D97-AF65-F5344CB8AC3E}">
        <p14:creationId xmlns:p14="http://schemas.microsoft.com/office/powerpoint/2010/main" val="3180797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BF79-DBB9-451B-CB1F-8A109C6D30F6}"/>
              </a:ext>
            </a:extLst>
          </p:cNvPr>
          <p:cNvSpPr>
            <a:spLocks noGrp="1"/>
          </p:cNvSpPr>
          <p:nvPr>
            <p:ph type="title"/>
          </p:nvPr>
        </p:nvSpPr>
        <p:spPr>
          <a:xfrm>
            <a:off x="838200" y="878199"/>
            <a:ext cx="10515600" cy="709919"/>
          </a:xfrm>
        </p:spPr>
        <p:txBody>
          <a:bodyPr>
            <a:normAutofit/>
          </a:bodyPr>
          <a:lstStyle/>
          <a:p>
            <a:r>
              <a:rPr lang="en-US" sz="3600" b="1" dirty="0"/>
              <a:t>Relaxation Script Grades K-4 (Ollendick, 1978)</a:t>
            </a:r>
          </a:p>
        </p:txBody>
      </p:sp>
      <p:sp>
        <p:nvSpPr>
          <p:cNvPr id="3" name="Content Placeholder 2">
            <a:extLst>
              <a:ext uri="{FF2B5EF4-FFF2-40B4-BE49-F238E27FC236}">
                <a16:creationId xmlns:a16="http://schemas.microsoft.com/office/drawing/2014/main" id="{475A772B-3DCD-2146-60D9-CB3D2E2C9A02}"/>
              </a:ext>
            </a:extLst>
          </p:cNvPr>
          <p:cNvSpPr>
            <a:spLocks noGrp="1"/>
          </p:cNvSpPr>
          <p:nvPr>
            <p:ph idx="1"/>
          </p:nvPr>
        </p:nvSpPr>
        <p:spPr>
          <a:xfrm>
            <a:off x="838200" y="1825625"/>
            <a:ext cx="10515600" cy="4351338"/>
          </a:xfrm>
        </p:spPr>
        <p:txBody>
          <a:bodyPr>
            <a:normAutofit fontScale="55000" lnSpcReduction="20000"/>
          </a:bodyPr>
          <a:lstStyle/>
          <a:p>
            <a:pPr marL="0" indent="0">
              <a:buNone/>
            </a:pPr>
            <a:r>
              <a:rPr lang="en-US" sz="2900" dirty="0"/>
              <a:t>To begin the relaxation session, have the children sit comfortable in their chair and close their eyes. Soft, slow music can be playing in the background. When reading the script, speak in a soft, even tone. Pause between sentences. </a:t>
            </a:r>
          </a:p>
          <a:p>
            <a:pPr marL="68580" indent="0">
              <a:buNone/>
            </a:pPr>
            <a:r>
              <a:rPr lang="en-US" sz="2900" dirty="0"/>
              <a:t> </a:t>
            </a:r>
          </a:p>
          <a:p>
            <a:r>
              <a:rPr lang="en-US" sz="3300" b="1" dirty="0"/>
              <a:t>Hands and Arms</a:t>
            </a:r>
            <a:endParaRPr lang="en-US" sz="3300" dirty="0"/>
          </a:p>
          <a:p>
            <a:pPr marL="68580" indent="0">
              <a:buNone/>
            </a:pPr>
            <a:r>
              <a:rPr lang="en-US" sz="2900" dirty="0"/>
              <a:t>Pretend you have a whole lemon in your left hand. Now squeeze all the juice out. Feel the tightness in your hand and arm as you squeeze. Now drop the lemon. Notice how your muscles feel when they are relaxed. Take another lemon and squeeze it. Try to squeeze. Try to squeeze it harder than you did the first one. That's right. Real hard. Now drop your lemon and relax. See how much better your hand and arm feel when they are relaxed. Once again, take a lemon in your left hand and squeeze all the juice out. Don't leave a single drop. Squeeze hard. Now relax and let the lemon fall from your hand. (</a:t>
            </a:r>
            <a:r>
              <a:rPr lang="en-US" sz="2900" i="1" dirty="0"/>
              <a:t>repeat this process with the right hand and arm.)</a:t>
            </a:r>
            <a:endParaRPr lang="en-US" sz="2900" dirty="0"/>
          </a:p>
          <a:p>
            <a:pPr marL="68580" indent="0">
              <a:buNone/>
            </a:pPr>
            <a:r>
              <a:rPr lang="en-US" sz="2900" i="1" dirty="0"/>
              <a:t> </a:t>
            </a:r>
            <a:endParaRPr lang="en-US" sz="2900" dirty="0"/>
          </a:p>
          <a:p>
            <a:r>
              <a:rPr lang="en-US" sz="3300" b="1" dirty="0"/>
              <a:t>Arms and Shoulders</a:t>
            </a:r>
            <a:endParaRPr lang="en-US" sz="3300" dirty="0"/>
          </a:p>
          <a:p>
            <a:pPr marL="68580" indent="0">
              <a:buNone/>
            </a:pPr>
            <a:r>
              <a:rPr lang="en-US" sz="2900" dirty="0"/>
              <a:t>Pretend you are a furry, lazy cat. You want to stretch. Stretch your arms out in front of you. Place them up high over your head, way back. Feel the pull in your shoulders. Stretch higher. Now just let your arms drop back to your side. Okay, kittens, let's stretch again. Stretch your arms out in front of you. Raise them over your head. Put them back, way back. Pull hard. Now let them drop quickly. This time let's have a great big stretch. Try to touch the ceiling. Stretch your arms way out in front of you. Raise them way up high over your head. Push them way, way back. Notice the tension and pull in your arms and shoulders. Hold tight now. Great. Let them drop very quickly and feel how good it is to be relaxed. It feels good and warm and lazy.</a:t>
            </a:r>
          </a:p>
          <a:p>
            <a:pPr marL="0" indent="0">
              <a:buNone/>
            </a:pPr>
            <a:endParaRPr lang="en-US" dirty="0"/>
          </a:p>
        </p:txBody>
      </p:sp>
    </p:spTree>
    <p:extLst>
      <p:ext uri="{BB962C8B-B14F-4D97-AF65-F5344CB8AC3E}">
        <p14:creationId xmlns:p14="http://schemas.microsoft.com/office/powerpoint/2010/main" val="1583185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05C7-5A27-1019-51B0-8A6E1753CD62}"/>
              </a:ext>
            </a:extLst>
          </p:cNvPr>
          <p:cNvSpPr>
            <a:spLocks noGrp="1"/>
          </p:cNvSpPr>
          <p:nvPr>
            <p:ph type="title"/>
          </p:nvPr>
        </p:nvSpPr>
        <p:spPr/>
        <p:txBody>
          <a:bodyPr/>
          <a:lstStyle/>
          <a:p>
            <a:r>
              <a:rPr lang="en-US" b="1" dirty="0"/>
              <a:t>Muscle Relaxation: Script Conclusion</a:t>
            </a:r>
          </a:p>
        </p:txBody>
      </p:sp>
      <p:sp>
        <p:nvSpPr>
          <p:cNvPr id="3" name="Content Placeholder 2">
            <a:extLst>
              <a:ext uri="{FF2B5EF4-FFF2-40B4-BE49-F238E27FC236}">
                <a16:creationId xmlns:a16="http://schemas.microsoft.com/office/drawing/2014/main" id="{4D4235A6-CCD7-B557-3303-31FC3D00897A}"/>
              </a:ext>
            </a:extLst>
          </p:cNvPr>
          <p:cNvSpPr>
            <a:spLocks noGrp="1"/>
          </p:cNvSpPr>
          <p:nvPr>
            <p:ph idx="1"/>
          </p:nvPr>
        </p:nvSpPr>
        <p:spPr>
          <a:xfrm>
            <a:off x="838200" y="1920627"/>
            <a:ext cx="10515600" cy="4351338"/>
          </a:xfrm>
        </p:spPr>
        <p:txBody>
          <a:bodyPr>
            <a:normAutofit fontScale="92500" lnSpcReduction="20000"/>
          </a:bodyPr>
          <a:lstStyle/>
          <a:p>
            <a:r>
              <a:rPr lang="en-US" dirty="0"/>
              <a:t>Stay as relaxed as you can. </a:t>
            </a:r>
          </a:p>
          <a:p>
            <a:r>
              <a:rPr lang="en-US" dirty="0"/>
              <a:t>Let your whole body go limp and feel all your muscles relaxed. </a:t>
            </a:r>
          </a:p>
          <a:p>
            <a:r>
              <a:rPr lang="en-US" dirty="0"/>
              <a:t>As you go through the day, remember how good it feels to be relaxed. </a:t>
            </a:r>
          </a:p>
          <a:p>
            <a:r>
              <a:rPr lang="en-US" dirty="0"/>
              <a:t>Sometimes you have to make yourself tighter before you can be relaxed, just as we did in these exercises. </a:t>
            </a:r>
          </a:p>
          <a:p>
            <a:r>
              <a:rPr lang="en-US" dirty="0"/>
              <a:t>Practice these exercises every night to get more relaxed.  </a:t>
            </a:r>
          </a:p>
          <a:p>
            <a:r>
              <a:rPr lang="en-US" dirty="0"/>
              <a:t>When you are a really good relaxer, you can help yourself relax at school. </a:t>
            </a:r>
          </a:p>
          <a:p>
            <a:r>
              <a:rPr lang="en-US" dirty="0"/>
              <a:t>Just remember the turtle, or the jawbreaker, or the mud puddle, and you can do these exercises and nobody will know. </a:t>
            </a:r>
          </a:p>
          <a:p>
            <a:r>
              <a:rPr lang="en-US" dirty="0"/>
              <a:t>You've done a good job. You're going to be a super relaxer. </a:t>
            </a:r>
          </a:p>
          <a:p>
            <a:endParaRPr lang="en-US" dirty="0"/>
          </a:p>
        </p:txBody>
      </p:sp>
    </p:spTree>
    <p:extLst>
      <p:ext uri="{BB962C8B-B14F-4D97-AF65-F5344CB8AC3E}">
        <p14:creationId xmlns:p14="http://schemas.microsoft.com/office/powerpoint/2010/main" val="92412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2BE4-382C-64FA-696C-1FAA1A6A89A9}"/>
              </a:ext>
            </a:extLst>
          </p:cNvPr>
          <p:cNvSpPr>
            <a:spLocks noGrp="1"/>
          </p:cNvSpPr>
          <p:nvPr>
            <p:ph type="title"/>
          </p:nvPr>
        </p:nvSpPr>
        <p:spPr>
          <a:xfrm>
            <a:off x="630936" y="640080"/>
            <a:ext cx="4818888" cy="1481328"/>
          </a:xfrm>
        </p:spPr>
        <p:txBody>
          <a:bodyPr anchor="b">
            <a:normAutofit/>
          </a:bodyPr>
          <a:lstStyle/>
          <a:p>
            <a:r>
              <a:rPr lang="en-US" sz="5400" b="1" dirty="0"/>
              <a:t>TIP Skills </a:t>
            </a:r>
          </a:p>
        </p:txBody>
      </p:sp>
      <p:sp>
        <p:nvSpPr>
          <p:cNvPr id="3" name="Content Placeholder 2">
            <a:extLst>
              <a:ext uri="{FF2B5EF4-FFF2-40B4-BE49-F238E27FC236}">
                <a16:creationId xmlns:a16="http://schemas.microsoft.com/office/drawing/2014/main" id="{79FCBB6D-767A-4698-E234-8E5012A3600F}"/>
              </a:ext>
            </a:extLst>
          </p:cNvPr>
          <p:cNvSpPr>
            <a:spLocks noGrp="1"/>
          </p:cNvSpPr>
          <p:nvPr>
            <p:ph idx="1"/>
          </p:nvPr>
        </p:nvSpPr>
        <p:spPr>
          <a:xfrm>
            <a:off x="630936" y="2660904"/>
            <a:ext cx="4818888" cy="3547872"/>
          </a:xfrm>
        </p:spPr>
        <p:txBody>
          <a:bodyPr vert="horz" lIns="91440" tIns="45720" rIns="91440" bIns="45720" rtlCol="0" anchor="t">
            <a:normAutofit/>
          </a:bodyPr>
          <a:lstStyle/>
          <a:p>
            <a:r>
              <a:rPr lang="en-US" dirty="0"/>
              <a:t>Temperature</a:t>
            </a:r>
          </a:p>
          <a:p>
            <a:r>
              <a:rPr lang="en-US" dirty="0"/>
              <a:t>Intense Exercise</a:t>
            </a:r>
          </a:p>
          <a:p>
            <a:r>
              <a:rPr lang="en-US" dirty="0"/>
              <a:t>Paced breathing</a:t>
            </a:r>
          </a:p>
        </p:txBody>
      </p:sp>
      <p:pic>
        <p:nvPicPr>
          <p:cNvPr id="4" name="Picture 3" descr="A poster with text and images of a person running&#10;&#10;Description automatically generated">
            <a:extLst>
              <a:ext uri="{FF2B5EF4-FFF2-40B4-BE49-F238E27FC236}">
                <a16:creationId xmlns:a16="http://schemas.microsoft.com/office/drawing/2014/main" id="{3A9B99C5-BBB1-CF2C-2245-A2DD7710D516}"/>
              </a:ext>
            </a:extLst>
          </p:cNvPr>
          <p:cNvPicPr>
            <a:picLocks noChangeAspect="1"/>
          </p:cNvPicPr>
          <p:nvPr/>
        </p:nvPicPr>
        <p:blipFill>
          <a:blip r:embed="rId2"/>
          <a:stretch>
            <a:fillRect/>
          </a:stretch>
        </p:blipFill>
        <p:spPr>
          <a:xfrm>
            <a:off x="6099048" y="664965"/>
            <a:ext cx="5458968" cy="5528069"/>
          </a:xfrm>
          <a:prstGeom prst="rect">
            <a:avLst/>
          </a:prstGeom>
        </p:spPr>
      </p:pic>
    </p:spTree>
    <p:extLst>
      <p:ext uri="{BB962C8B-B14F-4D97-AF65-F5344CB8AC3E}">
        <p14:creationId xmlns:p14="http://schemas.microsoft.com/office/powerpoint/2010/main" val="1781758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93A58-8617-FFF1-B7EC-CC2AF87A3574}"/>
              </a:ext>
            </a:extLst>
          </p:cNvPr>
          <p:cNvSpPr>
            <a:spLocks noGrp="1"/>
          </p:cNvSpPr>
          <p:nvPr>
            <p:ph type="title"/>
          </p:nvPr>
        </p:nvSpPr>
        <p:spPr/>
        <p:txBody>
          <a:bodyPr/>
          <a:lstStyle/>
          <a:p>
            <a:r>
              <a:rPr lang="en-US" b="1" dirty="0"/>
              <a:t>Square Breathing</a:t>
            </a:r>
          </a:p>
        </p:txBody>
      </p:sp>
      <p:pic>
        <p:nvPicPr>
          <p:cNvPr id="4" name="Content Placeholder 3" descr="A diagram of a square with arrows and words&#10;&#10;Description automatically generated">
            <a:extLst>
              <a:ext uri="{FF2B5EF4-FFF2-40B4-BE49-F238E27FC236}">
                <a16:creationId xmlns:a16="http://schemas.microsoft.com/office/drawing/2014/main" id="{B14B1A75-1FAF-C09E-C687-30525F497200}"/>
              </a:ext>
            </a:extLst>
          </p:cNvPr>
          <p:cNvPicPr>
            <a:picLocks noGrp="1" noChangeAspect="1"/>
          </p:cNvPicPr>
          <p:nvPr>
            <p:ph idx="1"/>
          </p:nvPr>
        </p:nvPicPr>
        <p:blipFill>
          <a:blip r:embed="rId2"/>
          <a:stretch>
            <a:fillRect/>
          </a:stretch>
        </p:blipFill>
        <p:spPr>
          <a:xfrm>
            <a:off x="3978234" y="1825625"/>
            <a:ext cx="4158771" cy="4433164"/>
          </a:xfrm>
        </p:spPr>
      </p:pic>
    </p:spTree>
    <p:extLst>
      <p:ext uri="{BB962C8B-B14F-4D97-AF65-F5344CB8AC3E}">
        <p14:creationId xmlns:p14="http://schemas.microsoft.com/office/powerpoint/2010/main" val="4059433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851A2-F680-B08C-DD3F-A05CE12799BA}"/>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b="1" kern="1200" dirty="0">
                <a:solidFill>
                  <a:schemeClr val="tx1"/>
                </a:solidFill>
                <a:latin typeface="+mj-lt"/>
                <a:ea typeface="+mj-ea"/>
                <a:cs typeface="+mj-cs"/>
              </a:rPr>
              <a:t>Thinking through negative thoughts</a:t>
            </a:r>
          </a:p>
        </p:txBody>
      </p:sp>
      <p:sp>
        <p:nvSpPr>
          <p:cNvPr id="3" name="Content Placeholder 2">
            <a:extLst>
              <a:ext uri="{FF2B5EF4-FFF2-40B4-BE49-F238E27FC236}">
                <a16:creationId xmlns:a16="http://schemas.microsoft.com/office/drawing/2014/main" id="{6745583B-A1C6-46E4-1839-875FEC537E35}"/>
              </a:ext>
            </a:extLst>
          </p:cNvPr>
          <p:cNvSpPr>
            <a:spLocks noGrp="1"/>
          </p:cNvSpPr>
          <p:nvPr>
            <p:ph idx="1"/>
          </p:nvPr>
        </p:nvSpPr>
        <p:spPr>
          <a:xfrm>
            <a:off x="638881" y="1666970"/>
            <a:ext cx="10909643" cy="687406"/>
          </a:xfrm>
        </p:spPr>
        <p:txBody>
          <a:bodyPr vert="horz" lIns="91440" tIns="45720" rIns="91440" bIns="45720" rtlCol="0" anchor="ctr">
            <a:normAutofit/>
          </a:bodyPr>
          <a:lstStyle/>
          <a:p>
            <a:pPr marL="0" indent="0" algn="ctr">
              <a:buNone/>
            </a:pPr>
            <a:r>
              <a:rPr lang="en-US" sz="2400" kern="1200" dirty="0">
                <a:solidFill>
                  <a:schemeClr val="tx1"/>
                </a:solidFill>
                <a:latin typeface="+mn-lt"/>
                <a:ea typeface="+mn-ea"/>
                <a:cs typeface="+mn-cs"/>
              </a:rPr>
              <a:t>What thought might be more helpful? </a:t>
            </a:r>
          </a:p>
        </p:txBody>
      </p:sp>
      <p:pic>
        <p:nvPicPr>
          <p:cNvPr id="4" name="Picture 3" descr="A group of words on a white background&#10;&#10;Description automatically generated">
            <a:extLst>
              <a:ext uri="{FF2B5EF4-FFF2-40B4-BE49-F238E27FC236}">
                <a16:creationId xmlns:a16="http://schemas.microsoft.com/office/drawing/2014/main" id="{04874751-74E8-12E7-1163-B3A8B625FEC4}"/>
              </a:ext>
            </a:extLst>
          </p:cNvPr>
          <p:cNvPicPr>
            <a:picLocks noChangeAspect="1"/>
          </p:cNvPicPr>
          <p:nvPr/>
        </p:nvPicPr>
        <p:blipFill>
          <a:blip r:embed="rId2"/>
          <a:stretch>
            <a:fillRect/>
          </a:stretch>
        </p:blipFill>
        <p:spPr>
          <a:xfrm>
            <a:off x="2646060" y="2633472"/>
            <a:ext cx="6896831" cy="3586353"/>
          </a:xfrm>
          <a:prstGeom prst="rect">
            <a:avLst/>
          </a:prstGeom>
        </p:spPr>
      </p:pic>
    </p:spTree>
    <p:extLst>
      <p:ext uri="{BB962C8B-B14F-4D97-AF65-F5344CB8AC3E}">
        <p14:creationId xmlns:p14="http://schemas.microsoft.com/office/powerpoint/2010/main" val="1205451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970C-2CC3-8445-3CEB-7731B2112D24}"/>
              </a:ext>
            </a:extLst>
          </p:cNvPr>
          <p:cNvSpPr>
            <a:spLocks noGrp="1"/>
          </p:cNvSpPr>
          <p:nvPr>
            <p:ph type="title"/>
          </p:nvPr>
        </p:nvSpPr>
        <p:spPr>
          <a:xfrm>
            <a:off x="838200" y="997456"/>
            <a:ext cx="10515600" cy="709919"/>
          </a:xfrm>
        </p:spPr>
        <p:txBody>
          <a:bodyPr/>
          <a:lstStyle/>
          <a:p>
            <a:r>
              <a:rPr lang="en-US" b="1" dirty="0"/>
              <a:t>Sleep Hygiene </a:t>
            </a:r>
          </a:p>
        </p:txBody>
      </p:sp>
      <p:sp>
        <p:nvSpPr>
          <p:cNvPr id="3" name="Content Placeholder 2">
            <a:extLst>
              <a:ext uri="{FF2B5EF4-FFF2-40B4-BE49-F238E27FC236}">
                <a16:creationId xmlns:a16="http://schemas.microsoft.com/office/drawing/2014/main" id="{FA2356F8-936C-879F-A08F-35EB60F3841C}"/>
              </a:ext>
            </a:extLst>
          </p:cNvPr>
          <p:cNvSpPr>
            <a:spLocks noGrp="1"/>
          </p:cNvSpPr>
          <p:nvPr>
            <p:ph idx="1"/>
          </p:nvPr>
        </p:nvSpPr>
        <p:spPr>
          <a:xfrm>
            <a:off x="838200" y="2078181"/>
            <a:ext cx="5538849" cy="3782363"/>
          </a:xfrm>
        </p:spPr>
        <p:txBody>
          <a:bodyPr vert="horz" lIns="91440" tIns="45720" rIns="91440" bIns="45720" rtlCol="0" anchor="t">
            <a:noAutofit/>
          </a:bodyPr>
          <a:lstStyle/>
          <a:p>
            <a:pPr marL="127000" indent="0" rtl="0">
              <a:spcBef>
                <a:spcPts val="0"/>
              </a:spcBef>
              <a:spcAft>
                <a:spcPts val="0"/>
              </a:spcAft>
              <a:buNone/>
            </a:pPr>
            <a:endParaRPr lang="en-US" sz="2200" b="0" dirty="0">
              <a:effectLst/>
              <a:latin typeface="Helvetica" pitchFamily="2" charset="0"/>
              <a:cs typeface="Arial"/>
            </a:endParaRPr>
          </a:p>
          <a:p>
            <a:pPr marL="412750" indent="-285750">
              <a:spcBef>
                <a:spcPts val="0"/>
              </a:spcBef>
              <a:buFont typeface="Arial" panose="020B0604020202020204" pitchFamily="34" charset="0"/>
              <a:buChar char="•"/>
            </a:pPr>
            <a:r>
              <a:rPr lang="en-US" sz="2200" dirty="0">
                <a:solidFill>
                  <a:srgbClr val="000000"/>
                </a:solidFill>
                <a:latin typeface="Helvetica" pitchFamily="2" charset="0"/>
                <a:cs typeface="Arial"/>
              </a:rPr>
              <a:t>Wind down </a:t>
            </a:r>
            <a:r>
              <a:rPr lang="en-US" sz="2200" b="0" i="0" u="none" strike="noStrike" dirty="0">
                <a:solidFill>
                  <a:srgbClr val="000000"/>
                </a:solidFill>
                <a:effectLst/>
                <a:latin typeface="Helvetica" pitchFamily="2" charset="0"/>
                <a:cs typeface="Arial"/>
              </a:rPr>
              <a:t>period before bed</a:t>
            </a:r>
          </a:p>
          <a:p>
            <a:pPr marL="412750" indent="-285750">
              <a:spcBef>
                <a:spcPts val="0"/>
              </a:spcBef>
              <a:buFont typeface="Arial" panose="020B0604020202020204" pitchFamily="34" charset="0"/>
              <a:buChar char="•"/>
            </a:pPr>
            <a:r>
              <a:rPr lang="en-US" sz="2200" dirty="0">
                <a:solidFill>
                  <a:srgbClr val="000000"/>
                </a:solidFill>
                <a:latin typeface="Helvetica" pitchFamily="2" charset="0"/>
                <a:cs typeface="Arial"/>
              </a:rPr>
              <a:t>Consistent bedtime schedule</a:t>
            </a:r>
          </a:p>
          <a:p>
            <a:pPr marL="412750" indent="-285750">
              <a:spcBef>
                <a:spcPts val="0"/>
              </a:spcBef>
              <a:buFont typeface="Arial" panose="020B0604020202020204" pitchFamily="34" charset="0"/>
              <a:buChar char="•"/>
            </a:pPr>
            <a:r>
              <a:rPr lang="en-US" sz="2200" dirty="0">
                <a:latin typeface="Helvetica" pitchFamily="2" charset="0"/>
                <a:cs typeface="Arial"/>
              </a:rPr>
              <a:t>Physical activity during the day</a:t>
            </a:r>
          </a:p>
          <a:p>
            <a:pPr marL="412750" indent="-285750">
              <a:spcBef>
                <a:spcPts val="0"/>
              </a:spcBef>
              <a:buFont typeface="Arial" panose="020B0604020202020204" pitchFamily="34" charset="0"/>
              <a:buChar char="•"/>
            </a:pPr>
            <a:r>
              <a:rPr lang="en-US" sz="2200" b="0" dirty="0">
                <a:effectLst/>
                <a:latin typeface="Helvetica" pitchFamily="2" charset="0"/>
                <a:cs typeface="Arial"/>
              </a:rPr>
              <a:t>Limit caffeine and alcohol</a:t>
            </a:r>
          </a:p>
          <a:p>
            <a:pPr marL="412750" indent="-285750">
              <a:spcBef>
                <a:spcPts val="0"/>
              </a:spcBef>
              <a:buFont typeface="Arial" panose="020B0604020202020204" pitchFamily="34" charset="0"/>
              <a:buChar char="•"/>
            </a:pPr>
            <a:r>
              <a:rPr lang="en-US" sz="2200" b="0" dirty="0">
                <a:effectLst/>
                <a:latin typeface="Helvetica" pitchFamily="2" charset="0"/>
                <a:cs typeface="Arial"/>
              </a:rPr>
              <a:t>Create restful environment</a:t>
            </a:r>
          </a:p>
          <a:p>
            <a:pPr marL="412750" indent="-285750">
              <a:spcBef>
                <a:spcPts val="0"/>
              </a:spcBef>
              <a:buFont typeface="Arial" panose="020B0604020202020204" pitchFamily="34" charset="0"/>
              <a:buChar char="•"/>
            </a:pPr>
            <a:r>
              <a:rPr lang="en-US" sz="2200" dirty="0">
                <a:latin typeface="Helvetica" pitchFamily="2" charset="0"/>
                <a:cs typeface="Arial"/>
              </a:rPr>
              <a:t>Nothing but sleep on the bed</a:t>
            </a:r>
          </a:p>
          <a:p>
            <a:pPr marL="412750" indent="-285750">
              <a:spcBef>
                <a:spcPts val="0"/>
              </a:spcBef>
              <a:buFont typeface="Arial" panose="020B0604020202020204" pitchFamily="34" charset="0"/>
              <a:buChar char="•"/>
            </a:pPr>
            <a:r>
              <a:rPr lang="en-US" sz="2200" dirty="0">
                <a:latin typeface="Helvetica" pitchFamily="2" charset="0"/>
                <a:cs typeface="Arial"/>
              </a:rPr>
              <a:t>No napping</a:t>
            </a:r>
          </a:p>
          <a:p>
            <a:pPr marL="127000" indent="0">
              <a:spcBef>
                <a:spcPts val="0"/>
              </a:spcBef>
              <a:buNone/>
            </a:pPr>
            <a:br>
              <a:rPr lang="en-US" sz="1800" dirty="0">
                <a:latin typeface="Helvetica" pitchFamily="2" charset="0"/>
              </a:rPr>
            </a:br>
            <a:endParaRPr lang="en-US" sz="1800" dirty="0">
              <a:latin typeface="Helvetica" pitchFamily="2" charset="0"/>
            </a:endParaRPr>
          </a:p>
        </p:txBody>
      </p:sp>
      <p:sp>
        <p:nvSpPr>
          <p:cNvPr id="5" name="TextBox 4">
            <a:extLst>
              <a:ext uri="{FF2B5EF4-FFF2-40B4-BE49-F238E27FC236}">
                <a16:creationId xmlns:a16="http://schemas.microsoft.com/office/drawing/2014/main" id="{CCC7675A-D72C-A8F8-5428-A97FC8919AA4}"/>
              </a:ext>
            </a:extLst>
          </p:cNvPr>
          <p:cNvSpPr txBox="1"/>
          <p:nvPr/>
        </p:nvSpPr>
        <p:spPr>
          <a:xfrm>
            <a:off x="6096000" y="2328468"/>
            <a:ext cx="6097978" cy="2339102"/>
          </a:xfrm>
          <a:prstGeom prst="rect">
            <a:avLst/>
          </a:prstGeom>
          <a:noFill/>
        </p:spPr>
        <p:txBody>
          <a:bodyPr wrap="square">
            <a:spAutoFit/>
          </a:bodyPr>
          <a:lstStyle/>
          <a:p>
            <a:pPr marL="412750" indent="-285750">
              <a:spcBef>
                <a:spcPts val="0"/>
              </a:spcBef>
              <a:buFont typeface="Arial" panose="020B0604020202020204" pitchFamily="34" charset="0"/>
              <a:buChar char="•"/>
            </a:pPr>
            <a:r>
              <a:rPr lang="en-US" sz="2200" dirty="0">
                <a:latin typeface="Helvetica" pitchFamily="2" charset="0"/>
                <a:cs typeface="Arial"/>
              </a:rPr>
              <a:t>No screens in the room</a:t>
            </a:r>
          </a:p>
          <a:p>
            <a:pPr marL="412750" indent="-285750">
              <a:spcBef>
                <a:spcPts val="0"/>
              </a:spcBef>
              <a:buFont typeface="Arial" panose="020B0604020202020204" pitchFamily="34" charset="0"/>
              <a:buChar char="•"/>
            </a:pPr>
            <a:r>
              <a:rPr lang="en-US" sz="2200" dirty="0">
                <a:latin typeface="Helvetica" pitchFamily="2" charset="0"/>
                <a:cs typeface="Arial"/>
              </a:rPr>
              <a:t>Manage stress before bed</a:t>
            </a:r>
          </a:p>
          <a:p>
            <a:pPr marL="412750" indent="-285750">
              <a:spcBef>
                <a:spcPts val="0"/>
              </a:spcBef>
              <a:buFont typeface="Arial" panose="020B0604020202020204" pitchFamily="34" charset="0"/>
              <a:buChar char="•"/>
            </a:pPr>
            <a:r>
              <a:rPr lang="en-US" sz="2200" dirty="0">
                <a:solidFill>
                  <a:srgbClr val="000000"/>
                </a:solidFill>
                <a:latin typeface="Helvetica" pitchFamily="2" charset="0"/>
                <a:cs typeface="Arial"/>
              </a:rPr>
              <a:t>I</a:t>
            </a:r>
            <a:r>
              <a:rPr lang="en-US" sz="2200" b="0" i="0" u="none" strike="noStrike" dirty="0">
                <a:solidFill>
                  <a:srgbClr val="000000"/>
                </a:solidFill>
                <a:effectLst/>
                <a:latin typeface="Helvetica" pitchFamily="2" charset="0"/>
                <a:cs typeface="Arial"/>
              </a:rPr>
              <a:t>f unable to sleep:</a:t>
            </a:r>
            <a:endParaRPr lang="en-US" sz="2200" dirty="0">
              <a:solidFill>
                <a:srgbClr val="000000"/>
              </a:solidFill>
              <a:latin typeface="Helvetica" pitchFamily="2" charset="0"/>
              <a:cs typeface="Arial"/>
            </a:endParaRPr>
          </a:p>
          <a:p>
            <a:pPr marL="927100" lvl="1" indent="-342900">
              <a:spcBef>
                <a:spcPts val="0"/>
              </a:spcBef>
              <a:buFont typeface="Courier New" panose="02070309020205020404" pitchFamily="49" charset="0"/>
              <a:buChar char="o"/>
            </a:pPr>
            <a:r>
              <a:rPr lang="en-US" sz="2000" i="1" dirty="0">
                <a:solidFill>
                  <a:srgbClr val="000000"/>
                </a:solidFill>
                <a:latin typeface="Helvetica" pitchFamily="2" charset="0"/>
                <a:cs typeface="Arial"/>
              </a:rPr>
              <a:t>Change position</a:t>
            </a:r>
          </a:p>
          <a:p>
            <a:pPr marL="927100" lvl="1" indent="-342900">
              <a:spcBef>
                <a:spcPts val="0"/>
              </a:spcBef>
              <a:buFont typeface="Courier New" panose="02070309020205020404" pitchFamily="49" charset="0"/>
              <a:buChar char="o"/>
            </a:pPr>
            <a:r>
              <a:rPr lang="en-US" sz="2000" i="1" dirty="0">
                <a:solidFill>
                  <a:srgbClr val="000000"/>
                </a:solidFill>
                <a:latin typeface="Helvetica" pitchFamily="2" charset="0"/>
                <a:cs typeface="Arial"/>
              </a:rPr>
              <a:t>Read for 20 minutes</a:t>
            </a:r>
          </a:p>
          <a:p>
            <a:pPr marL="927100" lvl="1" indent="-342900">
              <a:spcBef>
                <a:spcPts val="0"/>
              </a:spcBef>
              <a:buFont typeface="Courier New" panose="02070309020205020404" pitchFamily="49" charset="0"/>
              <a:buChar char="o"/>
            </a:pPr>
            <a:r>
              <a:rPr lang="en-US" sz="2000" i="1" dirty="0">
                <a:solidFill>
                  <a:srgbClr val="000000"/>
                </a:solidFill>
                <a:latin typeface="Helvetica" pitchFamily="2" charset="0"/>
                <a:cs typeface="Arial"/>
              </a:rPr>
              <a:t>Muscle relaxation</a:t>
            </a:r>
          </a:p>
          <a:p>
            <a:pPr marL="927100" lvl="1" indent="-342900">
              <a:spcBef>
                <a:spcPts val="0"/>
              </a:spcBef>
              <a:buFont typeface="Courier New" panose="02070309020205020404" pitchFamily="49" charset="0"/>
              <a:buChar char="o"/>
            </a:pPr>
            <a:r>
              <a:rPr lang="en-US" sz="2000" i="1" dirty="0">
                <a:solidFill>
                  <a:srgbClr val="000000"/>
                </a:solidFill>
                <a:latin typeface="Helvetica" pitchFamily="2" charset="0"/>
                <a:cs typeface="Arial"/>
              </a:rPr>
              <a:t>Can do short trial of melatonin</a:t>
            </a:r>
            <a:endParaRPr lang="en-US" sz="2000" i="1" dirty="0"/>
          </a:p>
        </p:txBody>
      </p:sp>
    </p:spTree>
    <p:extLst>
      <p:ext uri="{BB962C8B-B14F-4D97-AF65-F5344CB8AC3E}">
        <p14:creationId xmlns:p14="http://schemas.microsoft.com/office/powerpoint/2010/main" val="3543740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EB651-BD7A-7C44-550F-9580E81BBAC2}"/>
              </a:ext>
            </a:extLst>
          </p:cNvPr>
          <p:cNvSpPr>
            <a:spLocks noGrp="1"/>
          </p:cNvSpPr>
          <p:nvPr>
            <p:ph type="title"/>
          </p:nvPr>
        </p:nvSpPr>
        <p:spPr/>
        <p:txBody>
          <a:bodyPr/>
          <a:lstStyle/>
          <a:p>
            <a:r>
              <a:rPr lang="en-US" b="1" dirty="0"/>
              <a:t>Learning Objectives</a:t>
            </a:r>
          </a:p>
        </p:txBody>
      </p:sp>
      <p:sp>
        <p:nvSpPr>
          <p:cNvPr id="3" name="Content Placeholder 2">
            <a:extLst>
              <a:ext uri="{FF2B5EF4-FFF2-40B4-BE49-F238E27FC236}">
                <a16:creationId xmlns:a16="http://schemas.microsoft.com/office/drawing/2014/main" id="{E52756DD-4B1B-C0C2-C5F3-F4E47EE445F4}"/>
              </a:ext>
            </a:extLst>
          </p:cNvPr>
          <p:cNvSpPr>
            <a:spLocks noGrp="1"/>
          </p:cNvSpPr>
          <p:nvPr>
            <p:ph idx="1"/>
          </p:nvPr>
        </p:nvSpPr>
        <p:spPr>
          <a:xfrm>
            <a:off x="838200" y="2302668"/>
            <a:ext cx="10515600" cy="4351338"/>
          </a:xfrm>
        </p:spPr>
        <p:txBody>
          <a:bodyPr/>
          <a:lstStyle/>
          <a:p>
            <a:r>
              <a:rPr lang="en-US" dirty="0"/>
              <a:t>Practice 3 strategies for working with anxious youth in your exam room: </a:t>
            </a:r>
            <a:r>
              <a:rPr lang="en-US" b="1" dirty="0"/>
              <a:t>Fear Ladder</a:t>
            </a:r>
            <a:r>
              <a:rPr lang="en-US" dirty="0"/>
              <a:t>, </a:t>
            </a:r>
            <a:r>
              <a:rPr lang="en-US" b="1" dirty="0"/>
              <a:t>FEAR Plan</a:t>
            </a:r>
            <a:r>
              <a:rPr lang="en-US" dirty="0"/>
              <a:t>, and </a:t>
            </a:r>
            <a:r>
              <a:rPr lang="en-US" b="1" dirty="0"/>
              <a:t>Progressive Muscle Relaxation</a:t>
            </a:r>
            <a:r>
              <a:rPr lang="en-US" dirty="0"/>
              <a:t>.</a:t>
            </a:r>
          </a:p>
          <a:p>
            <a:pPr marL="0" indent="0">
              <a:buNone/>
            </a:pPr>
            <a:endParaRPr lang="en-US" sz="1100" dirty="0"/>
          </a:p>
          <a:p>
            <a:r>
              <a:rPr lang="en-US" dirty="0"/>
              <a:t>Discuss how to empower parents to work with their anxious youth.</a:t>
            </a:r>
          </a:p>
          <a:p>
            <a:pPr marL="0" indent="0">
              <a:buNone/>
            </a:pPr>
            <a:endParaRPr lang="en-US" sz="1200" dirty="0"/>
          </a:p>
          <a:p>
            <a:r>
              <a:rPr lang="en-US" dirty="0"/>
              <a:t>Review additional resources to share with anxious youth and their families.</a:t>
            </a:r>
          </a:p>
          <a:p>
            <a:endParaRPr lang="en-US" dirty="0"/>
          </a:p>
        </p:txBody>
      </p:sp>
    </p:spTree>
    <p:extLst>
      <p:ext uri="{BB962C8B-B14F-4D97-AF65-F5344CB8AC3E}">
        <p14:creationId xmlns:p14="http://schemas.microsoft.com/office/powerpoint/2010/main" val="2268134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EF242-485D-209F-9060-C0D7BD9558EE}"/>
              </a:ext>
            </a:extLst>
          </p:cNvPr>
          <p:cNvSpPr>
            <a:spLocks noGrp="1"/>
          </p:cNvSpPr>
          <p:nvPr>
            <p:ph type="title"/>
          </p:nvPr>
        </p:nvSpPr>
        <p:spPr/>
        <p:txBody>
          <a:bodyPr/>
          <a:lstStyle/>
          <a:p>
            <a:r>
              <a:rPr lang="en-US" b="1" dirty="0"/>
              <a:t>Resources: Books</a:t>
            </a:r>
          </a:p>
        </p:txBody>
      </p:sp>
      <p:sp>
        <p:nvSpPr>
          <p:cNvPr id="3" name="Content Placeholder 2">
            <a:extLst>
              <a:ext uri="{FF2B5EF4-FFF2-40B4-BE49-F238E27FC236}">
                <a16:creationId xmlns:a16="http://schemas.microsoft.com/office/drawing/2014/main" id="{5E2A9610-69C9-631B-9007-F07D40F2065F}"/>
              </a:ext>
            </a:extLst>
          </p:cNvPr>
          <p:cNvSpPr>
            <a:spLocks noGrp="1"/>
          </p:cNvSpPr>
          <p:nvPr>
            <p:ph idx="1"/>
          </p:nvPr>
        </p:nvSpPr>
        <p:spPr/>
        <p:txBody>
          <a:bodyPr vert="horz" lIns="91440" tIns="45720" rIns="91440" bIns="45720" rtlCol="0" anchor="t">
            <a:normAutofit fontScale="92500" lnSpcReduction="10000"/>
          </a:bodyPr>
          <a:lstStyle/>
          <a:p>
            <a:pPr>
              <a:lnSpc>
                <a:spcPct val="100000"/>
              </a:lnSpc>
              <a:spcBef>
                <a:spcPts val="0"/>
              </a:spcBef>
            </a:pPr>
            <a:r>
              <a:rPr lang="en-US" sz="2400" dirty="0">
                <a:latin typeface="Calibri"/>
                <a:cs typeface="Calibri"/>
              </a:rPr>
              <a:t>Chansky, Tamar. Freeing Your Child from Anxiety: Powerful, Practical Solutions to Overcome Your Child’s Fears, Worries, and Phobias.</a:t>
            </a:r>
            <a:endParaRPr lang="en-US" sz="2400" dirty="0">
              <a:solidFill>
                <a:srgbClr val="444444"/>
              </a:solidFill>
              <a:latin typeface="Calibri"/>
              <a:cs typeface="Calibri"/>
            </a:endParaRPr>
          </a:p>
          <a:p>
            <a:pPr>
              <a:lnSpc>
                <a:spcPct val="100000"/>
              </a:lnSpc>
              <a:spcBef>
                <a:spcPts val="0"/>
              </a:spcBef>
            </a:pP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Wagner, Aureen. Worried No More: Help and Hope for Anxious Children. 2005 (parents, with much on school refusal)</a:t>
            </a:r>
            <a:endParaRPr lang="en-US" sz="2400" dirty="0">
              <a:solidFill>
                <a:srgbClr val="444444"/>
              </a:solidFill>
              <a:latin typeface="Calibri"/>
              <a:cs typeface="Calibri"/>
            </a:endParaRPr>
          </a:p>
          <a:p>
            <a:pPr>
              <a:lnSpc>
                <a:spcPct val="100000"/>
              </a:lnSpc>
              <a:spcBef>
                <a:spcPts val="0"/>
              </a:spcBef>
            </a:pP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Huebner, Dawn. What to Do When You Worry Too Much: A Kid’s Guide to Overcoming Anxiety. 2005 (6-12 </a:t>
            </a:r>
            <a:r>
              <a:rPr lang="en-US" sz="2400" dirty="0" err="1">
                <a:latin typeface="Calibri"/>
                <a:cs typeface="Calibri"/>
              </a:rPr>
              <a:t>yo</a:t>
            </a:r>
            <a:r>
              <a:rPr lang="en-US" sz="2400" dirty="0">
                <a:latin typeface="Calibri"/>
                <a:cs typeface="Calibri"/>
              </a:rPr>
              <a:t>)</a:t>
            </a:r>
            <a:endParaRPr lang="en-US" sz="2400" dirty="0">
              <a:solidFill>
                <a:srgbClr val="444444"/>
              </a:solidFill>
              <a:latin typeface="Calibri"/>
              <a:cs typeface="Calibri"/>
            </a:endParaRPr>
          </a:p>
          <a:p>
            <a:pPr>
              <a:lnSpc>
                <a:spcPct val="100000"/>
              </a:lnSpc>
              <a:spcBef>
                <a:spcPts val="0"/>
              </a:spcBef>
            </a:pP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Huebner, Dawn. Outsmarting Worry: An Older Kid's Guide to Managing Anxiety. 2017 (9-13 </a:t>
            </a:r>
            <a:r>
              <a:rPr lang="en-US" sz="2400" dirty="0" err="1">
                <a:latin typeface="Calibri"/>
                <a:cs typeface="Calibri"/>
              </a:rPr>
              <a:t>yo</a:t>
            </a:r>
            <a:r>
              <a:rPr lang="en-US" sz="2400" dirty="0">
                <a:latin typeface="Calibri"/>
                <a:cs typeface="Calibri"/>
              </a:rPr>
              <a:t>)</a:t>
            </a:r>
          </a:p>
          <a:p>
            <a:pPr>
              <a:lnSpc>
                <a:spcPct val="100000"/>
              </a:lnSpc>
              <a:spcBef>
                <a:spcPts val="0"/>
              </a:spcBef>
            </a:pPr>
            <a:endParaRPr lang="en-US" sz="2400" dirty="0">
              <a:latin typeface="Calibri"/>
              <a:cs typeface="Calibri"/>
            </a:endParaRPr>
          </a:p>
          <a:p>
            <a:pPr>
              <a:lnSpc>
                <a:spcPct val="100000"/>
              </a:lnSpc>
              <a:spcBef>
                <a:spcPts val="0"/>
              </a:spcBef>
            </a:pPr>
            <a:r>
              <a:rPr lang="en-US" sz="2400" dirty="0">
                <a:latin typeface="Calibri"/>
                <a:cs typeface="Calibri"/>
              </a:rPr>
              <a:t>Eli Lebowitz. Breaking Free of Childhood Anxiety and OCD.  2021.</a:t>
            </a:r>
            <a:endParaRPr lang="en-US" sz="2400" dirty="0"/>
          </a:p>
        </p:txBody>
      </p:sp>
    </p:spTree>
    <p:extLst>
      <p:ext uri="{BB962C8B-B14F-4D97-AF65-F5344CB8AC3E}">
        <p14:creationId xmlns:p14="http://schemas.microsoft.com/office/powerpoint/2010/main" val="1693295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75A04-5EC1-5E25-D204-12B40BCCBBF6}"/>
              </a:ext>
            </a:extLst>
          </p:cNvPr>
          <p:cNvSpPr>
            <a:spLocks noGrp="1"/>
          </p:cNvSpPr>
          <p:nvPr>
            <p:ph type="title"/>
          </p:nvPr>
        </p:nvSpPr>
        <p:spPr/>
        <p:txBody>
          <a:bodyPr/>
          <a:lstStyle/>
          <a:p>
            <a:r>
              <a:rPr lang="en-US" b="1" dirty="0"/>
              <a:t>Resources: Apps</a:t>
            </a:r>
          </a:p>
        </p:txBody>
      </p:sp>
      <p:sp>
        <p:nvSpPr>
          <p:cNvPr id="3" name="Content Placeholder 2">
            <a:extLst>
              <a:ext uri="{FF2B5EF4-FFF2-40B4-BE49-F238E27FC236}">
                <a16:creationId xmlns:a16="http://schemas.microsoft.com/office/drawing/2014/main" id="{6D6C6313-B9AB-A6C7-0871-E77A1343CB7D}"/>
              </a:ext>
            </a:extLst>
          </p:cNvPr>
          <p:cNvSpPr>
            <a:spLocks noGrp="1"/>
          </p:cNvSpPr>
          <p:nvPr>
            <p:ph idx="1"/>
          </p:nvPr>
        </p:nvSpPr>
        <p:spPr/>
        <p:txBody>
          <a:bodyPr vert="horz" lIns="91440" tIns="45720" rIns="91440" bIns="45720" rtlCol="0" anchor="t">
            <a:normAutofit/>
          </a:bodyPr>
          <a:lstStyle/>
          <a:p>
            <a:pPr>
              <a:lnSpc>
                <a:spcPct val="100000"/>
              </a:lnSpc>
              <a:spcBef>
                <a:spcPts val="0"/>
              </a:spcBef>
            </a:pPr>
            <a:r>
              <a:rPr lang="en-US" sz="2400" dirty="0">
                <a:latin typeface="Calibri"/>
                <a:cs typeface="Calibri"/>
              </a:rPr>
              <a:t>Smiling Minds </a:t>
            </a:r>
            <a:r>
              <a:rPr lang="en-US" sz="2400" dirty="0">
                <a:solidFill>
                  <a:srgbClr val="444444"/>
                </a:solidFill>
                <a:latin typeface="Calibri"/>
                <a:cs typeface="Calibri"/>
                <a:hlinkClick r:id="rId2"/>
              </a:rPr>
              <a:t>https://www.smilingmind.com.au/smiling-mind-app</a:t>
            </a:r>
            <a:r>
              <a:rPr lang="en-US" sz="2400" dirty="0">
                <a:latin typeface="Calibri"/>
                <a:cs typeface="Calibri"/>
              </a:rPr>
              <a:t> </a:t>
            </a:r>
          </a:p>
          <a:p>
            <a:pPr>
              <a:lnSpc>
                <a:spcPct val="100000"/>
              </a:lnSpc>
              <a:spcBef>
                <a:spcPts val="0"/>
              </a:spcBef>
            </a:pPr>
            <a:r>
              <a:rPr lang="en-US" sz="2400" dirty="0">
                <a:latin typeface="Calibri"/>
                <a:cs typeface="Calibri"/>
              </a:rPr>
              <a:t>Headspace </a:t>
            </a:r>
            <a:r>
              <a:rPr lang="en-US" sz="2400" dirty="0">
                <a:solidFill>
                  <a:srgbClr val="444444"/>
                </a:solidFill>
                <a:latin typeface="Calibri"/>
                <a:cs typeface="Calibri"/>
                <a:hlinkClick r:id="rId3"/>
              </a:rPr>
              <a:t>https://www.headspace.com</a:t>
            </a:r>
            <a:r>
              <a:rPr lang="en-US" sz="2400" dirty="0">
                <a:latin typeface="Calibri"/>
                <a:cs typeface="Calibri"/>
              </a:rPr>
              <a:t> </a:t>
            </a:r>
          </a:p>
          <a:p>
            <a:pPr>
              <a:lnSpc>
                <a:spcPct val="100000"/>
              </a:lnSpc>
              <a:spcBef>
                <a:spcPts val="0"/>
              </a:spcBef>
            </a:pPr>
            <a:r>
              <a:rPr lang="en-US" sz="2400" dirty="0">
                <a:latin typeface="Calibri"/>
                <a:cs typeface="Calibri"/>
              </a:rPr>
              <a:t>Calm (Kids) </a:t>
            </a:r>
            <a:r>
              <a:rPr lang="en-US" sz="2400" dirty="0">
                <a:solidFill>
                  <a:srgbClr val="444444"/>
                </a:solidFill>
                <a:latin typeface="Calibri"/>
                <a:cs typeface="Calibri"/>
                <a:hlinkClick r:id="rId4"/>
              </a:rPr>
              <a:t>https://www.calm.com/app/kids</a:t>
            </a:r>
            <a:r>
              <a:rPr lang="en-US" sz="2400" dirty="0">
                <a:latin typeface="Calibri"/>
                <a:cs typeface="Calibri"/>
              </a:rPr>
              <a:t> </a:t>
            </a:r>
          </a:p>
          <a:p>
            <a:pPr>
              <a:lnSpc>
                <a:spcPct val="100000"/>
              </a:lnSpc>
              <a:spcBef>
                <a:spcPts val="0"/>
              </a:spcBef>
            </a:pPr>
            <a:r>
              <a:rPr lang="en-US" sz="2400" dirty="0">
                <a:latin typeface="Calibri"/>
                <a:cs typeface="Calibri"/>
              </a:rPr>
              <a:t>Mindshift 12+ </a:t>
            </a:r>
            <a:r>
              <a:rPr lang="en-US" sz="2400" dirty="0">
                <a:solidFill>
                  <a:srgbClr val="444444"/>
                </a:solidFill>
                <a:latin typeface="Calibri"/>
                <a:cs typeface="Calibri"/>
                <a:hlinkClick r:id="rId5"/>
              </a:rPr>
              <a:t>https://www.anxietycanada.com/resources/mindshift-cbt/</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My Anxiety Plan for Children and Teens </a:t>
            </a:r>
            <a:r>
              <a:rPr lang="en-US" sz="2400" dirty="0">
                <a:solidFill>
                  <a:srgbClr val="444444"/>
                </a:solidFill>
                <a:latin typeface="Calibri"/>
                <a:cs typeface="Calibri"/>
                <a:hlinkClick r:id="rId6"/>
              </a:rPr>
              <a:t>https://maps.anxietycanada.com/courses/anxiety-plan-children-teens/</a:t>
            </a:r>
            <a:r>
              <a:rPr lang="en-US" sz="2400" dirty="0">
                <a:latin typeface="Calibri"/>
                <a:cs typeface="Calibri"/>
              </a:rPr>
              <a:t> </a:t>
            </a:r>
          </a:p>
          <a:p>
            <a:pPr>
              <a:lnSpc>
                <a:spcPct val="100000"/>
              </a:lnSpc>
              <a:spcBef>
                <a:spcPts val="0"/>
              </a:spcBef>
            </a:pPr>
            <a:r>
              <a:rPr lang="en-US" sz="2400" dirty="0">
                <a:latin typeface="Calibri"/>
                <a:cs typeface="Calibri"/>
              </a:rPr>
              <a:t>Insight Timer </a:t>
            </a:r>
            <a:r>
              <a:rPr lang="en-US" sz="2400" dirty="0">
                <a:solidFill>
                  <a:srgbClr val="444444"/>
                </a:solidFill>
                <a:latin typeface="Calibri"/>
                <a:cs typeface="Calibri"/>
                <a:hlinkClick r:id="rId7"/>
              </a:rPr>
              <a:t>https://insighttimer.com</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Stop, Breathe and Think </a:t>
            </a:r>
            <a:r>
              <a:rPr lang="en-US" sz="2400" dirty="0">
                <a:solidFill>
                  <a:srgbClr val="444444"/>
                </a:solidFill>
                <a:latin typeface="Calibri"/>
                <a:cs typeface="Calibri"/>
                <a:hlinkClick r:id="rId8"/>
              </a:rPr>
              <a:t>https://au.reachout.com/tools-and-apps/stop-breathe-and-think</a:t>
            </a:r>
            <a:endParaRPr lang="en-US" sz="2400" dirty="0">
              <a:solidFill>
                <a:srgbClr val="444444"/>
              </a:solidFill>
              <a:latin typeface="Calibri"/>
              <a:cs typeface="Calibri"/>
            </a:endParaRPr>
          </a:p>
          <a:p>
            <a:pPr marL="0" indent="0">
              <a:lnSpc>
                <a:spcPct val="100000"/>
              </a:lnSpc>
              <a:spcBef>
                <a:spcPts val="0"/>
              </a:spcBef>
              <a:buNone/>
            </a:pPr>
            <a:endParaRPr lang="en-US" sz="2400" dirty="0">
              <a:solidFill>
                <a:srgbClr val="444444"/>
              </a:solidFill>
              <a:latin typeface="Calibri"/>
              <a:cs typeface="Calibri"/>
            </a:endParaRPr>
          </a:p>
          <a:p>
            <a:pPr>
              <a:lnSpc>
                <a:spcPct val="100000"/>
              </a:lnSpc>
              <a:spcBef>
                <a:spcPts val="0"/>
              </a:spcBef>
            </a:pPr>
            <a:endParaRPr lang="en-US" sz="1200" dirty="0">
              <a:solidFill>
                <a:srgbClr val="444444"/>
              </a:solidFill>
              <a:latin typeface="Calibri"/>
              <a:cs typeface="Calibri"/>
            </a:endParaRPr>
          </a:p>
          <a:p>
            <a:pPr marL="0" indent="0">
              <a:buNone/>
            </a:pPr>
            <a:endParaRPr lang="en-US" dirty="0"/>
          </a:p>
        </p:txBody>
      </p:sp>
    </p:spTree>
    <p:extLst>
      <p:ext uri="{BB962C8B-B14F-4D97-AF65-F5344CB8AC3E}">
        <p14:creationId xmlns:p14="http://schemas.microsoft.com/office/powerpoint/2010/main" val="146079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8658-B32B-C07C-ECE3-696F0F4DE841}"/>
              </a:ext>
            </a:extLst>
          </p:cNvPr>
          <p:cNvSpPr>
            <a:spLocks noGrp="1"/>
          </p:cNvSpPr>
          <p:nvPr>
            <p:ph type="title"/>
          </p:nvPr>
        </p:nvSpPr>
        <p:spPr/>
        <p:txBody>
          <a:bodyPr/>
          <a:lstStyle/>
          <a:p>
            <a:r>
              <a:rPr lang="en-US" dirty="0">
                <a:latin typeface="Helvetica Light"/>
              </a:rPr>
              <a:t>More Apps</a:t>
            </a:r>
            <a:endParaRPr lang="en-US" dirty="0"/>
          </a:p>
        </p:txBody>
      </p:sp>
      <p:sp>
        <p:nvSpPr>
          <p:cNvPr id="3" name="Content Placeholder 2">
            <a:extLst>
              <a:ext uri="{FF2B5EF4-FFF2-40B4-BE49-F238E27FC236}">
                <a16:creationId xmlns:a16="http://schemas.microsoft.com/office/drawing/2014/main" id="{62B02917-28DC-9B20-8ECE-34137F8A1352}"/>
              </a:ext>
            </a:extLst>
          </p:cNvPr>
          <p:cNvSpPr>
            <a:spLocks noGrp="1"/>
          </p:cNvSpPr>
          <p:nvPr>
            <p:ph idx="1"/>
          </p:nvPr>
        </p:nvSpPr>
        <p:spPr>
          <a:xfrm>
            <a:off x="838200" y="2231416"/>
            <a:ext cx="3801374" cy="4351338"/>
          </a:xfrm>
        </p:spPr>
        <p:txBody>
          <a:bodyPr vert="horz" lIns="91440" tIns="45720" rIns="91440" bIns="45720" rtlCol="0" anchor="t">
            <a:normAutofit/>
          </a:bodyPr>
          <a:lstStyle/>
          <a:p>
            <a:pPr marL="0" indent="0">
              <a:lnSpc>
                <a:spcPct val="100000"/>
              </a:lnSpc>
              <a:spcBef>
                <a:spcPts val="0"/>
              </a:spcBef>
              <a:buNone/>
            </a:pPr>
            <a:r>
              <a:rPr lang="en-US" sz="2400" dirty="0">
                <a:solidFill>
                  <a:srgbClr val="444444"/>
                </a:solidFill>
                <a:latin typeface="Calibri"/>
                <a:ea typeface="Calibri"/>
                <a:cs typeface="Calibri"/>
              </a:rPr>
              <a:t>Relaxation</a:t>
            </a:r>
          </a:p>
          <a:p>
            <a:pPr>
              <a:lnSpc>
                <a:spcPct val="100000"/>
              </a:lnSpc>
              <a:spcBef>
                <a:spcPts val="0"/>
              </a:spcBef>
            </a:pPr>
            <a:r>
              <a:rPr lang="en-US" sz="2400" dirty="0" err="1">
                <a:solidFill>
                  <a:srgbClr val="444444"/>
                </a:solidFill>
                <a:latin typeface="Calibri"/>
                <a:ea typeface="Calibri"/>
                <a:cs typeface="Calibri"/>
              </a:rPr>
              <a:t>BellyBio</a:t>
            </a:r>
            <a:r>
              <a:rPr lang="en-US" sz="2400" dirty="0">
                <a:solidFill>
                  <a:srgbClr val="444444"/>
                </a:solidFill>
                <a:latin typeface="Calibri"/>
                <a:ea typeface="Calibri"/>
                <a:cs typeface="Calibri"/>
              </a:rPr>
              <a:t> (10+)</a:t>
            </a:r>
            <a:endParaRPr lang="en-US" sz="2400" dirty="0">
              <a:latin typeface="Calibri"/>
              <a:ea typeface="Calibri"/>
              <a:cs typeface="Calibri"/>
            </a:endParaRPr>
          </a:p>
          <a:p>
            <a:pPr>
              <a:lnSpc>
                <a:spcPct val="100000"/>
              </a:lnSpc>
              <a:spcBef>
                <a:spcPts val="0"/>
              </a:spcBef>
            </a:pPr>
            <a:r>
              <a:rPr lang="en-US" sz="2400" dirty="0">
                <a:solidFill>
                  <a:srgbClr val="444444"/>
                </a:solidFill>
                <a:latin typeface="Calibri"/>
                <a:ea typeface="Calibri"/>
                <a:cs typeface="Calibri"/>
              </a:rPr>
              <a:t>Mindful powers (up to 8)</a:t>
            </a:r>
            <a:endParaRPr lang="en-US" dirty="0">
              <a:solidFill>
                <a:srgbClr val="000000"/>
              </a:solidFill>
              <a:ea typeface="Calibri"/>
              <a:cs typeface="Calibri"/>
            </a:endParaRPr>
          </a:p>
          <a:p>
            <a:pPr marL="0" indent="0">
              <a:lnSpc>
                <a:spcPct val="100000"/>
              </a:lnSpc>
              <a:spcBef>
                <a:spcPts val="0"/>
              </a:spcBef>
              <a:buNone/>
            </a:pPr>
            <a:endParaRPr lang="en-US" sz="2400" dirty="0">
              <a:solidFill>
                <a:srgbClr val="444444"/>
              </a:solidFill>
              <a:latin typeface="Calibri"/>
              <a:ea typeface="Calibri"/>
              <a:cs typeface="Calibri"/>
            </a:endParaRPr>
          </a:p>
          <a:p>
            <a:pPr marL="0" indent="0">
              <a:lnSpc>
                <a:spcPct val="100000"/>
              </a:lnSpc>
              <a:spcBef>
                <a:spcPts val="0"/>
              </a:spcBef>
              <a:buNone/>
            </a:pPr>
            <a:r>
              <a:rPr lang="en-US" sz="2400" dirty="0">
                <a:solidFill>
                  <a:srgbClr val="444444"/>
                </a:solidFill>
                <a:latin typeface="Calibri"/>
                <a:ea typeface="Calibri"/>
                <a:cs typeface="Calibri"/>
              </a:rPr>
              <a:t>CBT skills</a:t>
            </a:r>
          </a:p>
          <a:p>
            <a:pPr>
              <a:lnSpc>
                <a:spcPct val="100000"/>
              </a:lnSpc>
              <a:spcBef>
                <a:spcPts val="0"/>
              </a:spcBef>
            </a:pPr>
            <a:r>
              <a:rPr lang="en-US" sz="2400" err="1">
                <a:solidFill>
                  <a:srgbClr val="444444"/>
                </a:solidFill>
                <a:latin typeface="Calibri"/>
                <a:ea typeface="Calibri"/>
                <a:cs typeface="Calibri"/>
              </a:rPr>
              <a:t>Whats</a:t>
            </a:r>
            <a:r>
              <a:rPr lang="en-US" sz="2400" dirty="0">
                <a:solidFill>
                  <a:srgbClr val="444444"/>
                </a:solidFill>
                <a:latin typeface="Calibri"/>
                <a:ea typeface="Calibri"/>
                <a:cs typeface="Calibri"/>
              </a:rPr>
              <a:t> up? (13+)</a:t>
            </a:r>
          </a:p>
          <a:p>
            <a:pPr>
              <a:lnSpc>
                <a:spcPct val="100000"/>
              </a:lnSpc>
              <a:spcBef>
                <a:spcPts val="0"/>
              </a:spcBef>
            </a:pPr>
            <a:r>
              <a:rPr lang="en-US" sz="2400" dirty="0">
                <a:solidFill>
                  <a:srgbClr val="444444"/>
                </a:solidFill>
                <a:latin typeface="Calibri"/>
                <a:ea typeface="Calibri"/>
                <a:cs typeface="Calibri"/>
              </a:rPr>
              <a:t>CBT thought diary (12+)</a:t>
            </a:r>
          </a:p>
          <a:p>
            <a:pPr>
              <a:lnSpc>
                <a:spcPct val="100000"/>
              </a:lnSpc>
              <a:spcBef>
                <a:spcPts val="0"/>
              </a:spcBef>
            </a:pPr>
            <a:endParaRPr lang="en-US" sz="2400" dirty="0">
              <a:solidFill>
                <a:srgbClr val="444444"/>
              </a:solidFill>
              <a:latin typeface="Calibri"/>
              <a:ea typeface="Calibri"/>
              <a:cs typeface="Calibri"/>
            </a:endParaRPr>
          </a:p>
          <a:p>
            <a:pPr marL="0" indent="0">
              <a:lnSpc>
                <a:spcPct val="100000"/>
              </a:lnSpc>
              <a:spcBef>
                <a:spcPts val="0"/>
              </a:spcBef>
              <a:buNone/>
            </a:pPr>
            <a:r>
              <a:rPr lang="en-US" sz="2400">
                <a:solidFill>
                  <a:srgbClr val="444444"/>
                </a:solidFill>
                <a:latin typeface="Calibri"/>
                <a:ea typeface="Calibri"/>
                <a:cs typeface="Calibri"/>
              </a:rPr>
              <a:t>Coping</a:t>
            </a:r>
            <a:endParaRPr lang="en-US" sz="2400" dirty="0">
              <a:solidFill>
                <a:srgbClr val="444444"/>
              </a:solidFill>
              <a:latin typeface="Calibri"/>
              <a:ea typeface="Calibri"/>
              <a:cs typeface="Calibri"/>
            </a:endParaRPr>
          </a:p>
          <a:p>
            <a:pPr>
              <a:lnSpc>
                <a:spcPct val="100000"/>
              </a:lnSpc>
              <a:spcBef>
                <a:spcPts val="0"/>
              </a:spcBef>
            </a:pPr>
            <a:r>
              <a:rPr lang="en-US" sz="2400" dirty="0">
                <a:solidFill>
                  <a:srgbClr val="444444"/>
                </a:solidFill>
                <a:latin typeface="Calibri"/>
                <a:ea typeface="Calibri"/>
                <a:cs typeface="Calibri"/>
              </a:rPr>
              <a:t>365 Gratitude (13+)</a:t>
            </a:r>
          </a:p>
          <a:p>
            <a:pPr>
              <a:lnSpc>
                <a:spcPct val="100000"/>
              </a:lnSpc>
              <a:spcBef>
                <a:spcPts val="0"/>
              </a:spcBef>
            </a:pPr>
            <a:r>
              <a:rPr lang="en-US" sz="2400" dirty="0">
                <a:solidFill>
                  <a:srgbClr val="444444"/>
                </a:solidFill>
                <a:latin typeface="Calibri"/>
                <a:ea typeface="Calibri"/>
                <a:cs typeface="Calibri"/>
              </a:rPr>
              <a:t>Virtual </a:t>
            </a:r>
            <a:r>
              <a:rPr lang="en-US" sz="2400" dirty="0" err="1">
                <a:solidFill>
                  <a:srgbClr val="444444"/>
                </a:solidFill>
                <a:latin typeface="Calibri"/>
                <a:ea typeface="Calibri"/>
                <a:cs typeface="Calibri"/>
              </a:rPr>
              <a:t>Hopebox</a:t>
            </a:r>
          </a:p>
        </p:txBody>
      </p:sp>
      <p:sp>
        <p:nvSpPr>
          <p:cNvPr id="4" name="TextBox 3">
            <a:extLst>
              <a:ext uri="{FF2B5EF4-FFF2-40B4-BE49-F238E27FC236}">
                <a16:creationId xmlns:a16="http://schemas.microsoft.com/office/drawing/2014/main" id="{D3C7AE00-D56B-0145-C059-8CFB4BA5C167}"/>
              </a:ext>
            </a:extLst>
          </p:cNvPr>
          <p:cNvSpPr txBox="1"/>
          <p:nvPr/>
        </p:nvSpPr>
        <p:spPr>
          <a:xfrm>
            <a:off x="4738777" y="2237117"/>
            <a:ext cx="2743200"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Calibri"/>
                <a:cs typeface="Arial"/>
              </a:rPr>
              <a:t>Sleep </a:t>
            </a:r>
            <a:r>
              <a:rPr lang="en-US" sz="2400" dirty="0" err="1">
                <a:ea typeface="Calibri"/>
                <a:cs typeface="Arial"/>
              </a:rPr>
              <a:t>hygeine</a:t>
            </a:r>
          </a:p>
          <a:p>
            <a:pPr marL="228600" indent="-228600">
              <a:buFont typeface="Arial"/>
              <a:buChar char="•"/>
            </a:pPr>
            <a:r>
              <a:rPr lang="en-US" sz="2400" dirty="0">
                <a:solidFill>
                  <a:srgbClr val="444444"/>
                </a:solidFill>
                <a:ea typeface="Calibri"/>
                <a:cs typeface="Arial"/>
              </a:rPr>
              <a:t>CBT-I coach (12+)</a:t>
            </a:r>
          </a:p>
          <a:p>
            <a:endParaRPr lang="en-US" sz="2400" dirty="0">
              <a:solidFill>
                <a:srgbClr val="444444"/>
              </a:solidFill>
              <a:ea typeface="Calibri"/>
              <a:cs typeface="Arial"/>
            </a:endParaRPr>
          </a:p>
          <a:p>
            <a:pPr>
              <a:buFont typeface=""/>
            </a:pPr>
            <a:r>
              <a:rPr lang="en-US" sz="2400" dirty="0">
                <a:solidFill>
                  <a:srgbClr val="444444"/>
                </a:solidFill>
                <a:ea typeface="Calibri"/>
                <a:cs typeface="Arial"/>
              </a:rPr>
              <a:t>Safety</a:t>
            </a:r>
          </a:p>
          <a:p>
            <a:pPr marL="342900" indent="-342900">
              <a:buFont typeface="Arial"/>
              <a:buChar char="•"/>
            </a:pPr>
            <a:r>
              <a:rPr lang="en-US" sz="2400" err="1">
                <a:solidFill>
                  <a:srgbClr val="444444"/>
                </a:solidFill>
                <a:ea typeface="Calibri"/>
                <a:cs typeface="Arial"/>
              </a:rPr>
              <a:t>Notok</a:t>
            </a:r>
            <a:endParaRPr lang="en-US" sz="2400">
              <a:solidFill>
                <a:srgbClr val="444444"/>
              </a:solidFill>
              <a:ea typeface="Calibri"/>
              <a:cs typeface="Arial"/>
            </a:endParaRPr>
          </a:p>
          <a:p>
            <a:pPr>
              <a:buFont typeface=""/>
            </a:pPr>
            <a:endParaRPr lang="en-US" sz="2400" dirty="0">
              <a:solidFill>
                <a:srgbClr val="444444"/>
              </a:solidFill>
              <a:ea typeface="Calibri"/>
              <a:cs typeface="Arial"/>
            </a:endParaRPr>
          </a:p>
          <a:p>
            <a:pPr>
              <a:buFont typeface=""/>
            </a:pPr>
            <a:endParaRPr lang="en-US" sz="2400" dirty="0">
              <a:solidFill>
                <a:srgbClr val="444444"/>
              </a:solidFill>
              <a:ea typeface="Calibri"/>
              <a:cs typeface="Arial"/>
            </a:endParaRPr>
          </a:p>
        </p:txBody>
      </p:sp>
    </p:spTree>
    <p:extLst>
      <p:ext uri="{BB962C8B-B14F-4D97-AF65-F5344CB8AC3E}">
        <p14:creationId xmlns:p14="http://schemas.microsoft.com/office/powerpoint/2010/main" val="3315822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22BFC-6545-161F-36E8-E12A312B0185}"/>
              </a:ext>
            </a:extLst>
          </p:cNvPr>
          <p:cNvSpPr>
            <a:spLocks noGrp="1"/>
          </p:cNvSpPr>
          <p:nvPr>
            <p:ph type="title"/>
          </p:nvPr>
        </p:nvSpPr>
        <p:spPr/>
        <p:txBody>
          <a:bodyPr/>
          <a:lstStyle/>
          <a:p>
            <a:r>
              <a:rPr lang="en-US" b="1" dirty="0"/>
              <a:t>Resources: Websites</a:t>
            </a:r>
          </a:p>
        </p:txBody>
      </p:sp>
      <p:sp>
        <p:nvSpPr>
          <p:cNvPr id="3" name="Content Placeholder 2">
            <a:extLst>
              <a:ext uri="{FF2B5EF4-FFF2-40B4-BE49-F238E27FC236}">
                <a16:creationId xmlns:a16="http://schemas.microsoft.com/office/drawing/2014/main" id="{6844A728-F721-8B22-77ED-94FC7E10D147}"/>
              </a:ext>
            </a:extLst>
          </p:cNvPr>
          <p:cNvSpPr>
            <a:spLocks noGrp="1"/>
          </p:cNvSpPr>
          <p:nvPr>
            <p:ph idx="1"/>
          </p:nvPr>
        </p:nvSpPr>
        <p:spPr>
          <a:xfrm>
            <a:off x="838200" y="1825625"/>
            <a:ext cx="10515600" cy="4526293"/>
          </a:xfrm>
        </p:spPr>
        <p:txBody>
          <a:bodyPr vert="horz" lIns="91440" tIns="45720" rIns="91440" bIns="45720" rtlCol="0" anchor="t">
            <a:noAutofit/>
          </a:bodyPr>
          <a:lstStyle/>
          <a:p>
            <a:pPr>
              <a:lnSpc>
                <a:spcPct val="100000"/>
              </a:lnSpc>
              <a:spcBef>
                <a:spcPts val="0"/>
              </a:spcBef>
            </a:pPr>
            <a:r>
              <a:rPr lang="en-US" sz="2400" dirty="0">
                <a:latin typeface="Calibri"/>
                <a:cs typeface="Calibri"/>
              </a:rPr>
              <a:t>Anxiety Disorders Association of America (ADAA): </a:t>
            </a:r>
            <a:r>
              <a:rPr lang="en-US" sz="2400" dirty="0">
                <a:solidFill>
                  <a:srgbClr val="444444"/>
                </a:solidFill>
                <a:latin typeface="Calibri"/>
                <a:cs typeface="Calibri"/>
                <a:hlinkClick r:id="rId2"/>
              </a:rPr>
              <a:t>www.adaa.org</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The Massachusetts General Hospital Clay Center for Young Healthy Minds. </a:t>
            </a:r>
            <a:r>
              <a:rPr lang="en-US" sz="2400" dirty="0">
                <a:solidFill>
                  <a:srgbClr val="444444"/>
                </a:solidFill>
                <a:latin typeface="Calibri"/>
                <a:cs typeface="Calibri"/>
                <a:hlinkClick r:id="rId3"/>
              </a:rPr>
              <a:t>http://www.mghclaycenter.org</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Center for Clinical Interventions (Australia) Panic resources </a:t>
            </a:r>
            <a:r>
              <a:rPr lang="en-US" sz="2400" dirty="0">
                <a:solidFill>
                  <a:srgbClr val="444444"/>
                </a:solidFill>
                <a:latin typeface="Calibri"/>
                <a:cs typeface="Calibri"/>
                <a:hlinkClick r:id="rId4"/>
              </a:rPr>
              <a:t>https://www.cci.health.wa.gov.au/Resources/Looking-After-Yourself/Panic</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Child Mind Institute. </a:t>
            </a:r>
            <a:r>
              <a:rPr lang="en-US" sz="2400" dirty="0">
                <a:solidFill>
                  <a:srgbClr val="444444"/>
                </a:solidFill>
                <a:latin typeface="Calibri"/>
                <a:cs typeface="Calibri"/>
                <a:hlinkClick r:id="rId5"/>
              </a:rPr>
              <a:t>http://childmind.org</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CBT4Anxiety </a:t>
            </a:r>
            <a:r>
              <a:rPr lang="en-US" sz="2400" dirty="0">
                <a:solidFill>
                  <a:srgbClr val="444444"/>
                </a:solidFill>
                <a:latin typeface="Calibri"/>
                <a:cs typeface="Calibri"/>
                <a:hlinkClick r:id="rId6"/>
              </a:rPr>
              <a:t>http://cbt4panic.org/wp-content/uploads/2017/08/BlankWorksheets.pdf</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Roslindale Pediatrics handouts (BCH) </a:t>
            </a:r>
            <a:r>
              <a:rPr lang="en-US" sz="2400" dirty="0">
                <a:solidFill>
                  <a:srgbClr val="444444"/>
                </a:solidFill>
                <a:latin typeface="Calibri"/>
                <a:cs typeface="Calibri"/>
                <a:hlinkClick r:id="rId7"/>
              </a:rPr>
              <a:t>https://roslindalepediatrics.org/news/anxiety-handouts</a:t>
            </a:r>
            <a:endParaRPr lang="en-US" sz="2400" dirty="0">
              <a:solidFill>
                <a:srgbClr val="444444"/>
              </a:solidFill>
              <a:latin typeface="Calibri"/>
              <a:cs typeface="Calibri"/>
            </a:endParaRPr>
          </a:p>
          <a:p>
            <a:pPr>
              <a:lnSpc>
                <a:spcPct val="100000"/>
              </a:lnSpc>
              <a:spcBef>
                <a:spcPts val="0"/>
              </a:spcBef>
            </a:pPr>
            <a:r>
              <a:rPr lang="en-US" sz="2400" dirty="0">
                <a:latin typeface="Calibri"/>
                <a:cs typeface="Calibri"/>
              </a:rPr>
              <a:t>Worry Wise Kids worrywisekids.org</a:t>
            </a:r>
            <a:endParaRPr lang="en-US" sz="2400" dirty="0"/>
          </a:p>
        </p:txBody>
      </p:sp>
    </p:spTree>
    <p:extLst>
      <p:ext uri="{BB962C8B-B14F-4D97-AF65-F5344CB8AC3E}">
        <p14:creationId xmlns:p14="http://schemas.microsoft.com/office/powerpoint/2010/main" val="1203602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3611C-06E7-623A-F05C-4FF611E5A1D0}"/>
              </a:ext>
            </a:extLst>
          </p:cNvPr>
          <p:cNvSpPr>
            <a:spLocks noGrp="1"/>
          </p:cNvSpPr>
          <p:nvPr>
            <p:ph type="title"/>
          </p:nvPr>
        </p:nvSpPr>
        <p:spPr/>
        <p:txBody>
          <a:bodyPr/>
          <a:lstStyle/>
          <a:p>
            <a:r>
              <a:rPr lang="en-US" b="1" dirty="0"/>
              <a:t>Take-aways</a:t>
            </a:r>
          </a:p>
        </p:txBody>
      </p:sp>
      <p:sp>
        <p:nvSpPr>
          <p:cNvPr id="3" name="Content Placeholder 2">
            <a:extLst>
              <a:ext uri="{FF2B5EF4-FFF2-40B4-BE49-F238E27FC236}">
                <a16:creationId xmlns:a16="http://schemas.microsoft.com/office/drawing/2014/main" id="{A0CE4A4F-82F5-1BB0-0A46-04D0B082DF13}"/>
              </a:ext>
            </a:extLst>
          </p:cNvPr>
          <p:cNvSpPr>
            <a:spLocks noGrp="1"/>
          </p:cNvSpPr>
          <p:nvPr>
            <p:ph idx="1"/>
          </p:nvPr>
        </p:nvSpPr>
        <p:spPr/>
        <p:txBody>
          <a:bodyPr vert="horz" lIns="91440" tIns="45720" rIns="91440" bIns="45720" rtlCol="0" anchor="t">
            <a:normAutofit/>
          </a:bodyPr>
          <a:lstStyle/>
          <a:p>
            <a:pPr marL="127000" indent="0" rtl="0">
              <a:spcBef>
                <a:spcPts val="0"/>
              </a:spcBef>
              <a:spcAft>
                <a:spcPts val="0"/>
              </a:spcAft>
              <a:buNone/>
            </a:pPr>
            <a:endParaRPr lang="en-US" sz="1800" dirty="0">
              <a:solidFill>
                <a:srgbClr val="000000"/>
              </a:solidFill>
              <a:latin typeface="Arial" panose="020B0604020202020204" pitchFamily="34" charset="0"/>
            </a:endParaRPr>
          </a:p>
          <a:p>
            <a:pPr marL="584200" indent="-457200">
              <a:spcBef>
                <a:spcPts val="0"/>
              </a:spcBef>
            </a:pPr>
            <a:r>
              <a:rPr lang="en-US" dirty="0"/>
              <a:t>Early intervention with anxiety makes a difference.</a:t>
            </a:r>
          </a:p>
          <a:p>
            <a:pPr marL="584200" indent="-457200">
              <a:spcBef>
                <a:spcPts val="0"/>
              </a:spcBef>
            </a:pPr>
            <a:endParaRPr lang="en-US" sz="1000" dirty="0"/>
          </a:p>
          <a:p>
            <a:pPr marL="584200" indent="-457200">
              <a:spcBef>
                <a:spcPts val="0"/>
              </a:spcBef>
            </a:pPr>
            <a:r>
              <a:rPr lang="en-US" dirty="0"/>
              <a:t>The pediatrician has a unique opportunity to identify anxious children.</a:t>
            </a:r>
          </a:p>
          <a:p>
            <a:pPr marL="584200" indent="-457200">
              <a:spcBef>
                <a:spcPts val="0"/>
              </a:spcBef>
            </a:pPr>
            <a:endParaRPr lang="en-US" sz="1000" dirty="0"/>
          </a:p>
          <a:p>
            <a:pPr marL="584200" indent="-457200">
              <a:spcBef>
                <a:spcPts val="0"/>
              </a:spcBef>
            </a:pPr>
            <a:r>
              <a:rPr lang="en-US" dirty="0">
                <a:latin typeface="Helvetica Regular"/>
              </a:rPr>
              <a:t>The pediatrician’s office is an ideal setting to start treatment for anxiety and can do so in brief intervals.</a:t>
            </a:r>
          </a:p>
          <a:p>
            <a:pPr marL="584200" indent="-457200">
              <a:spcBef>
                <a:spcPts val="0"/>
              </a:spcBef>
            </a:pPr>
            <a:endParaRPr lang="en-US" sz="1000" dirty="0"/>
          </a:p>
          <a:p>
            <a:pPr marL="584200" indent="-457200">
              <a:spcBef>
                <a:spcPts val="0"/>
              </a:spcBef>
              <a:spcAft>
                <a:spcPts val="0"/>
              </a:spcAft>
            </a:pPr>
            <a:r>
              <a:rPr lang="en-US" dirty="0"/>
              <a:t>Tools for management of anxiety can empower children and their parents.</a:t>
            </a:r>
          </a:p>
        </p:txBody>
      </p:sp>
    </p:spTree>
    <p:extLst>
      <p:ext uri="{BB962C8B-B14F-4D97-AF65-F5344CB8AC3E}">
        <p14:creationId xmlns:p14="http://schemas.microsoft.com/office/powerpoint/2010/main" val="263640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578E1-6EB0-2C41-BECE-C8DCB3BB9852}"/>
              </a:ext>
            </a:extLst>
          </p:cNvPr>
          <p:cNvSpPr>
            <a:spLocks noGrp="1"/>
          </p:cNvSpPr>
          <p:nvPr>
            <p:ph type="title"/>
          </p:nvPr>
        </p:nvSpPr>
        <p:spPr/>
        <p:txBody>
          <a:bodyPr/>
          <a:lstStyle/>
          <a:p>
            <a:r>
              <a:rPr lang="en-US" b="1" dirty="0"/>
              <a:t>Why is this important?</a:t>
            </a:r>
          </a:p>
        </p:txBody>
      </p:sp>
      <p:sp>
        <p:nvSpPr>
          <p:cNvPr id="3" name="Content Placeholder 2">
            <a:extLst>
              <a:ext uri="{FF2B5EF4-FFF2-40B4-BE49-F238E27FC236}">
                <a16:creationId xmlns:a16="http://schemas.microsoft.com/office/drawing/2014/main" id="{355116E6-46E4-4C80-7B42-120F06D1C7F6}"/>
              </a:ext>
            </a:extLst>
          </p:cNvPr>
          <p:cNvSpPr>
            <a:spLocks noGrp="1"/>
          </p:cNvSpPr>
          <p:nvPr>
            <p:ph idx="1"/>
          </p:nvPr>
        </p:nvSpPr>
        <p:spPr/>
        <p:txBody>
          <a:bodyPr vert="horz" lIns="91440" tIns="45720" rIns="91440" bIns="45720" rtlCol="0" anchor="t">
            <a:normAutofit/>
          </a:bodyPr>
          <a:lstStyle/>
          <a:p>
            <a:pPr marL="457200" indent="-457200"/>
            <a:r>
              <a:rPr lang="en-US" dirty="0"/>
              <a:t>Anxiety is prevalent (8-10% of kids), with typical presentation between 6-12 years of age.</a:t>
            </a:r>
          </a:p>
          <a:p>
            <a:pPr marL="457200" indent="-457200"/>
            <a:r>
              <a:rPr lang="en-US" dirty="0"/>
              <a:t>Pediatricians are often the first to identify the anxious child.</a:t>
            </a:r>
          </a:p>
          <a:p>
            <a:pPr marL="457200" indent="-457200"/>
            <a:r>
              <a:rPr lang="en-US" dirty="0"/>
              <a:t>There are barriers to seeing a therapist: time and money. </a:t>
            </a:r>
          </a:p>
          <a:p>
            <a:pPr marL="457200" indent="-457200"/>
            <a:r>
              <a:rPr lang="en-US" dirty="0"/>
              <a:t>The meds we have can only do so much.</a:t>
            </a:r>
          </a:p>
          <a:p>
            <a:pPr marL="457200" indent="-457200"/>
            <a:r>
              <a:rPr lang="en-US" dirty="0"/>
              <a:t>Early intervention for anxiety decreases the risk of development of an anxiety disorder.</a:t>
            </a:r>
          </a:p>
        </p:txBody>
      </p:sp>
    </p:spTree>
    <p:extLst>
      <p:ext uri="{BB962C8B-B14F-4D97-AF65-F5344CB8AC3E}">
        <p14:creationId xmlns:p14="http://schemas.microsoft.com/office/powerpoint/2010/main" val="140268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0A9FA-DB95-5F3A-6B9C-62279063A7FA}"/>
              </a:ext>
            </a:extLst>
          </p:cNvPr>
          <p:cNvSpPr>
            <a:spLocks noGrp="1"/>
          </p:cNvSpPr>
          <p:nvPr>
            <p:ph type="title"/>
          </p:nvPr>
        </p:nvSpPr>
        <p:spPr>
          <a:xfrm>
            <a:off x="761800" y="762001"/>
            <a:ext cx="10104122" cy="1708242"/>
          </a:xfrm>
        </p:spPr>
        <p:txBody>
          <a:bodyPr anchor="ctr">
            <a:normAutofit/>
          </a:bodyPr>
          <a:lstStyle/>
          <a:p>
            <a:r>
              <a:rPr lang="en-US" b="1" dirty="0"/>
              <a:t>Getting to know your anxiety</a:t>
            </a:r>
          </a:p>
        </p:txBody>
      </p:sp>
      <p:sp>
        <p:nvSpPr>
          <p:cNvPr id="3" name="Content Placeholder 2">
            <a:extLst>
              <a:ext uri="{FF2B5EF4-FFF2-40B4-BE49-F238E27FC236}">
                <a16:creationId xmlns:a16="http://schemas.microsoft.com/office/drawing/2014/main" id="{A8918905-B4D9-9FFF-58CA-03D7231FC40E}"/>
              </a:ext>
            </a:extLst>
          </p:cNvPr>
          <p:cNvSpPr>
            <a:spLocks noGrp="1"/>
          </p:cNvSpPr>
          <p:nvPr>
            <p:ph idx="1"/>
          </p:nvPr>
        </p:nvSpPr>
        <p:spPr>
          <a:xfrm>
            <a:off x="1426818" y="2327740"/>
            <a:ext cx="6565275" cy="2392527"/>
          </a:xfrm>
        </p:spPr>
        <p:txBody>
          <a:bodyPr vert="horz" lIns="91440" tIns="45720" rIns="91440" bIns="45720" rtlCol="0" anchor="ctr">
            <a:normAutofit/>
          </a:bodyPr>
          <a:lstStyle/>
          <a:p>
            <a:r>
              <a:rPr lang="en-US" dirty="0"/>
              <a:t>Labeling anxiety</a:t>
            </a:r>
          </a:p>
          <a:p>
            <a:r>
              <a:rPr lang="en-US" dirty="0"/>
              <a:t>Knowing healthy parts of anxiety</a:t>
            </a:r>
          </a:p>
          <a:p>
            <a:r>
              <a:rPr lang="en-US" dirty="0"/>
              <a:t>Learning unhealthy parts of anxiety</a:t>
            </a:r>
          </a:p>
          <a:p>
            <a:r>
              <a:rPr lang="en-US" dirty="0"/>
              <a:t>Subjective units of distress</a:t>
            </a:r>
          </a:p>
        </p:txBody>
      </p:sp>
    </p:spTree>
    <p:extLst>
      <p:ext uri="{BB962C8B-B14F-4D97-AF65-F5344CB8AC3E}">
        <p14:creationId xmlns:p14="http://schemas.microsoft.com/office/powerpoint/2010/main" val="2313845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5138-A368-B594-5564-5BC3F76845D5}"/>
              </a:ext>
            </a:extLst>
          </p:cNvPr>
          <p:cNvSpPr>
            <a:spLocks noGrp="1"/>
          </p:cNvSpPr>
          <p:nvPr>
            <p:ph type="title"/>
          </p:nvPr>
        </p:nvSpPr>
        <p:spPr/>
        <p:txBody>
          <a:bodyPr/>
          <a:lstStyle/>
          <a:p>
            <a:r>
              <a:rPr lang="en-US" dirty="0">
                <a:latin typeface="Helvetica Light"/>
              </a:rPr>
              <a:t>CBT Goals</a:t>
            </a:r>
            <a:endParaRPr lang="en-US" dirty="0"/>
          </a:p>
        </p:txBody>
      </p:sp>
      <p:sp>
        <p:nvSpPr>
          <p:cNvPr id="3" name="Content Placeholder 2">
            <a:extLst>
              <a:ext uri="{FF2B5EF4-FFF2-40B4-BE49-F238E27FC236}">
                <a16:creationId xmlns:a16="http://schemas.microsoft.com/office/drawing/2014/main" id="{2F6505EB-C4BE-0E21-C1AE-00EB06A9FB5E}"/>
              </a:ext>
            </a:extLst>
          </p:cNvPr>
          <p:cNvSpPr>
            <a:spLocks noGrp="1"/>
          </p:cNvSpPr>
          <p:nvPr>
            <p:ph idx="1"/>
          </p:nvPr>
        </p:nvSpPr>
        <p:spPr/>
        <p:txBody>
          <a:bodyPr vert="horz" lIns="91440" tIns="45720" rIns="91440" bIns="45720" rtlCol="0" anchor="t">
            <a:normAutofit/>
          </a:bodyPr>
          <a:lstStyle/>
          <a:p>
            <a:r>
              <a:rPr lang="en-US" dirty="0">
                <a:latin typeface="Helvetica Regular"/>
              </a:rPr>
              <a:t>Goals of CBT treatment include all of the following except:</a:t>
            </a:r>
            <a:endParaRPr lang="en-US" dirty="0"/>
          </a:p>
          <a:p>
            <a:pPr marL="914400" lvl="1" indent="-457200">
              <a:buAutoNum type="alphaLcParenR"/>
            </a:pPr>
            <a:r>
              <a:rPr lang="en-US" dirty="0">
                <a:latin typeface="Helvetica Regular"/>
              </a:rPr>
              <a:t>Psychoeducation </a:t>
            </a:r>
          </a:p>
          <a:p>
            <a:pPr marL="914400" lvl="1" indent="-457200">
              <a:buAutoNum type="alphaLcParenR"/>
            </a:pPr>
            <a:r>
              <a:rPr lang="en-US" dirty="0">
                <a:latin typeface="Helvetica Regular"/>
              </a:rPr>
              <a:t>Teaching relaxation and coping skills</a:t>
            </a:r>
          </a:p>
          <a:p>
            <a:pPr marL="914400" lvl="1" indent="-457200">
              <a:buAutoNum type="alphaLcParenR"/>
            </a:pPr>
            <a:r>
              <a:rPr lang="en-US" dirty="0">
                <a:latin typeface="Helvetica Regular"/>
              </a:rPr>
              <a:t>Helping family accommodate patient's anxiety</a:t>
            </a:r>
            <a:endParaRPr lang="en-US" dirty="0"/>
          </a:p>
          <a:p>
            <a:pPr marL="914400" lvl="1" indent="-457200">
              <a:buAutoNum type="alphaLcParenR"/>
            </a:pPr>
            <a:r>
              <a:rPr lang="en-US" dirty="0">
                <a:latin typeface="Helvetica Regular"/>
              </a:rPr>
              <a:t>Practice approaching exposures</a:t>
            </a:r>
          </a:p>
          <a:p>
            <a:pPr marL="914400" lvl="1" indent="-457200">
              <a:buAutoNum type="alphaLcParenR"/>
            </a:pPr>
            <a:endParaRPr lang="en-US" dirty="0"/>
          </a:p>
        </p:txBody>
      </p:sp>
    </p:spTree>
    <p:extLst>
      <p:ext uri="{BB962C8B-B14F-4D97-AF65-F5344CB8AC3E}">
        <p14:creationId xmlns:p14="http://schemas.microsoft.com/office/powerpoint/2010/main" val="338779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5138-A368-B594-5564-5BC3F76845D5}"/>
              </a:ext>
            </a:extLst>
          </p:cNvPr>
          <p:cNvSpPr>
            <a:spLocks noGrp="1"/>
          </p:cNvSpPr>
          <p:nvPr>
            <p:ph type="title"/>
          </p:nvPr>
        </p:nvSpPr>
        <p:spPr/>
        <p:txBody>
          <a:bodyPr/>
          <a:lstStyle/>
          <a:p>
            <a:r>
              <a:rPr lang="en-US" dirty="0">
                <a:latin typeface="Helvetica Light"/>
              </a:rPr>
              <a:t>CBT Goals</a:t>
            </a:r>
            <a:endParaRPr lang="en-US" dirty="0"/>
          </a:p>
        </p:txBody>
      </p:sp>
      <p:sp>
        <p:nvSpPr>
          <p:cNvPr id="3" name="Content Placeholder 2">
            <a:extLst>
              <a:ext uri="{FF2B5EF4-FFF2-40B4-BE49-F238E27FC236}">
                <a16:creationId xmlns:a16="http://schemas.microsoft.com/office/drawing/2014/main" id="{2F6505EB-C4BE-0E21-C1AE-00EB06A9FB5E}"/>
              </a:ext>
            </a:extLst>
          </p:cNvPr>
          <p:cNvSpPr>
            <a:spLocks noGrp="1"/>
          </p:cNvSpPr>
          <p:nvPr>
            <p:ph idx="1"/>
          </p:nvPr>
        </p:nvSpPr>
        <p:spPr/>
        <p:txBody>
          <a:bodyPr vert="horz" lIns="91440" tIns="45720" rIns="91440" bIns="45720" rtlCol="0" anchor="t">
            <a:normAutofit/>
          </a:bodyPr>
          <a:lstStyle/>
          <a:p>
            <a:r>
              <a:rPr lang="en-US" dirty="0">
                <a:latin typeface="Helvetica Regular"/>
              </a:rPr>
              <a:t>Goals of CBT treatment include all of the following except:</a:t>
            </a:r>
            <a:endParaRPr lang="en-US" dirty="0"/>
          </a:p>
          <a:p>
            <a:pPr marL="914400" lvl="1" indent="-457200">
              <a:buAutoNum type="alphaLcParenR"/>
            </a:pPr>
            <a:r>
              <a:rPr lang="en-US" dirty="0">
                <a:latin typeface="Helvetica Regular"/>
              </a:rPr>
              <a:t>Psychoeducation </a:t>
            </a:r>
          </a:p>
          <a:p>
            <a:pPr marL="914400" lvl="1" indent="-457200">
              <a:buAutoNum type="alphaLcParenR"/>
            </a:pPr>
            <a:r>
              <a:rPr lang="en-US" dirty="0">
                <a:latin typeface="Helvetica Regular"/>
              </a:rPr>
              <a:t>Teaching relaxation and coping skills</a:t>
            </a:r>
          </a:p>
          <a:p>
            <a:pPr marL="914400" lvl="1" indent="-457200">
              <a:buAutoNum type="alphaLcParenR"/>
            </a:pPr>
            <a:r>
              <a:rPr lang="en-US" b="1" dirty="0">
                <a:latin typeface="Helvetica Regular"/>
              </a:rPr>
              <a:t>Helping family accommodate patient's anxiety</a:t>
            </a:r>
            <a:endParaRPr lang="en-US" b="1" dirty="0"/>
          </a:p>
          <a:p>
            <a:pPr marL="914400" lvl="1" indent="-457200">
              <a:buAutoNum type="alphaLcParenR"/>
            </a:pPr>
            <a:r>
              <a:rPr lang="en-US" dirty="0">
                <a:latin typeface="Helvetica Regular"/>
              </a:rPr>
              <a:t>Practice approaching exposures</a:t>
            </a:r>
          </a:p>
          <a:p>
            <a:pPr marL="914400" lvl="1" indent="-457200">
              <a:buAutoNum type="alphaLcParenR"/>
            </a:pPr>
            <a:endParaRPr lang="en-US" dirty="0"/>
          </a:p>
        </p:txBody>
      </p:sp>
    </p:spTree>
    <p:extLst>
      <p:ext uri="{BB962C8B-B14F-4D97-AF65-F5344CB8AC3E}">
        <p14:creationId xmlns:p14="http://schemas.microsoft.com/office/powerpoint/2010/main" val="254727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8188-50DD-DC5F-C2A5-1CB94C447E4F}"/>
              </a:ext>
            </a:extLst>
          </p:cNvPr>
          <p:cNvSpPr>
            <a:spLocks noGrp="1"/>
          </p:cNvSpPr>
          <p:nvPr>
            <p:ph type="title"/>
          </p:nvPr>
        </p:nvSpPr>
        <p:spPr/>
        <p:txBody>
          <a:bodyPr/>
          <a:lstStyle/>
          <a:p>
            <a:r>
              <a:rPr lang="en-US" b="1" dirty="0"/>
              <a:t>Reminder of CBT Goals</a:t>
            </a:r>
          </a:p>
        </p:txBody>
      </p:sp>
      <p:sp>
        <p:nvSpPr>
          <p:cNvPr id="3" name="Content Placeholder 2">
            <a:extLst>
              <a:ext uri="{FF2B5EF4-FFF2-40B4-BE49-F238E27FC236}">
                <a16:creationId xmlns:a16="http://schemas.microsoft.com/office/drawing/2014/main" id="{1ADB7E97-95A2-9245-4DC0-AE734DED65B5}"/>
              </a:ext>
            </a:extLst>
          </p:cNvPr>
          <p:cNvSpPr>
            <a:spLocks noGrp="1"/>
          </p:cNvSpPr>
          <p:nvPr>
            <p:ph idx="1"/>
          </p:nvPr>
        </p:nvSpPr>
        <p:spPr>
          <a:xfrm>
            <a:off x="838200" y="2017660"/>
            <a:ext cx="10515600" cy="4351338"/>
          </a:xfrm>
        </p:spPr>
        <p:txBody>
          <a:bodyPr/>
          <a:lstStyle/>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Educate the patient and the parents</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Teach self-soothing and somatic management</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Identify and change maladaptive thinking</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Increase proactive approach behavior (</a:t>
            </a:r>
            <a:r>
              <a:rPr lang="en-US" altLang="en-US" u="sng" dirty="0">
                <a:latin typeface="Arial" panose="020B0604020202020204" pitchFamily="34" charset="0"/>
                <a:ea typeface="ＭＳ Ｐゴシック" panose="020B0600070205080204" pitchFamily="34" charset="-128"/>
                <a:cs typeface="Arial" panose="020B0604020202020204" pitchFamily="34" charset="0"/>
              </a:rPr>
              <a:t>graduated EXPOSURE</a:t>
            </a:r>
            <a:r>
              <a:rPr lang="en-US" altLang="en-US" dirty="0">
                <a:latin typeface="Arial" panose="020B0604020202020204" pitchFamily="34" charset="0"/>
                <a:ea typeface="ＭＳ Ｐゴシック" panose="020B0600070205080204" pitchFamily="34" charset="-128"/>
                <a:cs typeface="Arial" panose="020B0604020202020204" pitchFamily="34" charset="0"/>
              </a:rPr>
              <a:t>)</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Extinguish avoidance behavior</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Increase healthy problem-solving</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Facilitate insight and self-efficacy</a:t>
            </a:r>
          </a:p>
          <a:p>
            <a:pPr>
              <a:lnSpc>
                <a:spcPct val="9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Solidify gains and promote generalization</a:t>
            </a:r>
          </a:p>
          <a:p>
            <a:endParaRPr lang="en-US" dirty="0"/>
          </a:p>
        </p:txBody>
      </p:sp>
    </p:spTree>
    <p:extLst>
      <p:ext uri="{BB962C8B-B14F-4D97-AF65-F5344CB8AC3E}">
        <p14:creationId xmlns:p14="http://schemas.microsoft.com/office/powerpoint/2010/main" val="342762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ctrTitle"/>
          </p:nvPr>
        </p:nvSpPr>
        <p:spPr>
          <a:xfrm>
            <a:off x="2007851" y="2431856"/>
            <a:ext cx="4509256" cy="1229408"/>
          </a:xfrm>
        </p:spPr>
        <p:txBody>
          <a:bodyPr>
            <a:normAutofit fontScale="90000"/>
          </a:bodyPr>
          <a:lstStyle/>
          <a:p>
            <a:pPr algn="l" eaLnBrk="1" hangingPunct="1"/>
            <a:r>
              <a:rPr lang="en-US" sz="2800" b="1" dirty="0">
                <a:solidFill>
                  <a:srgbClr val="000000"/>
                </a:solidFill>
                <a:latin typeface="Arial" charset="0"/>
              </a:rPr>
              <a:t>100% Accountability</a:t>
            </a:r>
            <a:br>
              <a:rPr lang="en-US" dirty="0">
                <a:solidFill>
                  <a:srgbClr val="FDEADA"/>
                </a:solidFill>
                <a:latin typeface="Arial" charset="0"/>
              </a:rPr>
            </a:br>
            <a:endParaRPr lang="en-US" dirty="0">
              <a:solidFill>
                <a:srgbClr val="FDEADA"/>
              </a:solidFill>
              <a:latin typeface="Arial" charset="0"/>
            </a:endParaRPr>
          </a:p>
        </p:txBody>
      </p:sp>
      <p:sp>
        <p:nvSpPr>
          <p:cNvPr id="3" name="Subtitle 2"/>
          <p:cNvSpPr>
            <a:spLocks noGrp="1"/>
          </p:cNvSpPr>
          <p:nvPr>
            <p:ph type="subTitle" idx="1"/>
          </p:nvPr>
        </p:nvSpPr>
        <p:spPr>
          <a:xfrm>
            <a:off x="3938589" y="4064246"/>
            <a:ext cx="2132410" cy="1650182"/>
          </a:xfrm>
        </p:spPr>
        <p:txBody>
          <a:bodyPr rtlCol="0">
            <a:normAutofit/>
          </a:bodyPr>
          <a:lstStyle/>
          <a:p>
            <a:pPr algn="l">
              <a:defRPr/>
            </a:pPr>
            <a:r>
              <a:rPr lang="en-US" dirty="0">
                <a:solidFill>
                  <a:schemeClr val="tx2">
                    <a:lumMod val="75000"/>
                  </a:schemeClr>
                </a:solidFill>
              </a:rPr>
              <a:t>Distress</a:t>
            </a:r>
          </a:p>
          <a:p>
            <a:pPr algn="l">
              <a:defRPr/>
            </a:pPr>
            <a:r>
              <a:rPr lang="en-US" dirty="0">
                <a:solidFill>
                  <a:schemeClr val="tx2">
                    <a:lumMod val="75000"/>
                  </a:schemeClr>
                </a:solidFill>
              </a:rPr>
              <a:t>Acting out </a:t>
            </a:r>
          </a:p>
          <a:p>
            <a:pPr algn="l">
              <a:defRPr/>
            </a:pPr>
            <a:r>
              <a:rPr lang="en-US" dirty="0">
                <a:solidFill>
                  <a:schemeClr val="tx2">
                    <a:lumMod val="75000"/>
                  </a:schemeClr>
                </a:solidFill>
              </a:rPr>
              <a:t>Impairment</a:t>
            </a:r>
          </a:p>
        </p:txBody>
      </p:sp>
      <p:sp>
        <p:nvSpPr>
          <p:cNvPr id="43011" name="Title 1"/>
          <p:cNvSpPr txBox="1">
            <a:spLocks/>
          </p:cNvSpPr>
          <p:nvPr/>
        </p:nvSpPr>
        <p:spPr bwMode="auto">
          <a:xfrm>
            <a:off x="6213800" y="2542551"/>
            <a:ext cx="3989251" cy="9268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a:solidFill>
                  <a:srgbClr val="000000"/>
                </a:solidFill>
              </a:rPr>
              <a:t>100% Accommodation</a:t>
            </a:r>
            <a:br>
              <a:rPr lang="en-US" sz="4400" dirty="0">
                <a:solidFill>
                  <a:srgbClr val="FDEADA"/>
                </a:solidFill>
              </a:rPr>
            </a:br>
            <a:endParaRPr lang="en-US" sz="4400" dirty="0">
              <a:solidFill>
                <a:srgbClr val="FDEADA"/>
              </a:solidFill>
            </a:endParaRPr>
          </a:p>
        </p:txBody>
      </p:sp>
      <p:sp>
        <p:nvSpPr>
          <p:cNvPr id="5" name="Left-Right Arrow 4"/>
          <p:cNvSpPr>
            <a:spLocks noChangeArrowheads="1"/>
          </p:cNvSpPr>
          <p:nvPr/>
        </p:nvSpPr>
        <p:spPr bwMode="auto">
          <a:xfrm>
            <a:off x="3938590" y="3104581"/>
            <a:ext cx="4264819" cy="788987"/>
          </a:xfrm>
          <a:prstGeom prst="leftRightArrow">
            <a:avLst>
              <a:gd name="adj1" fmla="val 50000"/>
              <a:gd name="adj2" fmla="val 50010"/>
            </a:avLst>
          </a:prstGeom>
          <a:solidFill>
            <a:srgbClr val="900000"/>
          </a:solidFill>
          <a:ln>
            <a:noFill/>
          </a:ln>
          <a:effectLst>
            <a:outerShdw blurRad="50800" dist="38100" dir="2700000" algn="tl" rotWithShape="0">
              <a:srgbClr val="000000">
                <a:alpha val="39998"/>
              </a:srgbClr>
            </a:outerShdw>
          </a:effectLst>
        </p:spPr>
        <p:txBody>
          <a:bodyPr anchor="ctr"/>
          <a:lstStyle/>
          <a:p>
            <a:pPr algn="ctr">
              <a:defRPr/>
            </a:pPr>
            <a:endParaRPr lang="en-US">
              <a:solidFill>
                <a:schemeClr val="lt1"/>
              </a:solidFill>
            </a:endParaRPr>
          </a:p>
        </p:txBody>
      </p:sp>
      <p:sp>
        <p:nvSpPr>
          <p:cNvPr id="6" name="Subtitle 2"/>
          <p:cNvSpPr txBox="1">
            <a:spLocks/>
          </p:cNvSpPr>
          <p:nvPr/>
        </p:nvSpPr>
        <p:spPr>
          <a:xfrm>
            <a:off x="6070999" y="3917742"/>
            <a:ext cx="2169318" cy="1694943"/>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2800" dirty="0">
                <a:solidFill>
                  <a:schemeClr val="tx2">
                    <a:lumMod val="75000"/>
                  </a:schemeClr>
                </a:solidFill>
              </a:rPr>
              <a:t>Distress</a:t>
            </a:r>
          </a:p>
          <a:p>
            <a:pPr algn="r">
              <a:defRPr/>
            </a:pPr>
            <a:r>
              <a:rPr lang="en-US" sz="2800" dirty="0">
                <a:solidFill>
                  <a:schemeClr val="tx2">
                    <a:lumMod val="75000"/>
                  </a:schemeClr>
                </a:solidFill>
              </a:rPr>
              <a:t>Acting out </a:t>
            </a:r>
          </a:p>
          <a:p>
            <a:pPr algn="r">
              <a:defRPr/>
            </a:pPr>
            <a:r>
              <a:rPr lang="en-US" sz="2800" dirty="0">
                <a:solidFill>
                  <a:schemeClr val="tx2">
                    <a:lumMod val="75000"/>
                  </a:schemeClr>
                </a:solidFill>
              </a:rPr>
              <a:t>Impairment</a:t>
            </a:r>
          </a:p>
        </p:txBody>
      </p:sp>
      <p:sp>
        <p:nvSpPr>
          <p:cNvPr id="7" name="Subtitle 2"/>
          <p:cNvSpPr txBox="1">
            <a:spLocks/>
          </p:cNvSpPr>
          <p:nvPr/>
        </p:nvSpPr>
        <p:spPr>
          <a:xfrm>
            <a:off x="5298282" y="5808092"/>
            <a:ext cx="1838325" cy="1193800"/>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spcBef>
                <a:spcPts val="0"/>
              </a:spcBef>
              <a:defRPr/>
            </a:pPr>
            <a:endParaRPr lang="en-US" sz="2800" dirty="0">
              <a:solidFill>
                <a:schemeClr val="tx2">
                  <a:lumMod val="75000"/>
                </a:schemeClr>
              </a:solidFill>
            </a:endParaRPr>
          </a:p>
        </p:txBody>
      </p:sp>
      <p:sp>
        <p:nvSpPr>
          <p:cNvPr id="8" name="Up Arrow 7"/>
          <p:cNvSpPr>
            <a:spLocks noChangeArrowheads="1"/>
          </p:cNvSpPr>
          <p:nvPr/>
        </p:nvSpPr>
        <p:spPr bwMode="auto">
          <a:xfrm>
            <a:off x="3568304" y="3893569"/>
            <a:ext cx="350044" cy="487363"/>
          </a:xfrm>
          <a:prstGeom prst="upArrow">
            <a:avLst>
              <a:gd name="adj1" fmla="val 50000"/>
              <a:gd name="adj2" fmla="val 4987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9" name="Up Arrow 8"/>
          <p:cNvSpPr>
            <a:spLocks noChangeArrowheads="1"/>
          </p:cNvSpPr>
          <p:nvPr/>
        </p:nvSpPr>
        <p:spPr bwMode="auto">
          <a:xfrm>
            <a:off x="3548062" y="4509445"/>
            <a:ext cx="390527" cy="487364"/>
          </a:xfrm>
          <a:prstGeom prst="upArrow">
            <a:avLst>
              <a:gd name="adj1" fmla="val 50000"/>
              <a:gd name="adj2" fmla="val 5004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10" name="Up Arrow 9"/>
          <p:cNvSpPr>
            <a:spLocks noChangeArrowheads="1"/>
          </p:cNvSpPr>
          <p:nvPr/>
        </p:nvSpPr>
        <p:spPr bwMode="auto">
          <a:xfrm rot="10800000">
            <a:off x="3548064" y="5125322"/>
            <a:ext cx="370285" cy="487362"/>
          </a:xfrm>
          <a:prstGeom prst="upArrow">
            <a:avLst>
              <a:gd name="adj1" fmla="val 50000"/>
              <a:gd name="adj2" fmla="val 4987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11" name="Up Arrow 10"/>
          <p:cNvSpPr>
            <a:spLocks noChangeArrowheads="1"/>
          </p:cNvSpPr>
          <p:nvPr/>
        </p:nvSpPr>
        <p:spPr bwMode="auto">
          <a:xfrm>
            <a:off x="8233172" y="4996809"/>
            <a:ext cx="350044" cy="487363"/>
          </a:xfrm>
          <a:prstGeom prst="upArrow">
            <a:avLst>
              <a:gd name="adj1" fmla="val 50000"/>
              <a:gd name="adj2" fmla="val 4987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13" name="Up Arrow 12"/>
          <p:cNvSpPr>
            <a:spLocks noChangeArrowheads="1"/>
          </p:cNvSpPr>
          <p:nvPr/>
        </p:nvSpPr>
        <p:spPr bwMode="auto">
          <a:xfrm rot="10800000">
            <a:off x="8234362" y="3893569"/>
            <a:ext cx="348854" cy="487363"/>
          </a:xfrm>
          <a:prstGeom prst="upArrow">
            <a:avLst>
              <a:gd name="adj1" fmla="val 50000"/>
              <a:gd name="adj2" fmla="val 5004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14" name="Up Arrow 13"/>
          <p:cNvSpPr>
            <a:spLocks noChangeArrowheads="1"/>
          </p:cNvSpPr>
          <p:nvPr/>
        </p:nvSpPr>
        <p:spPr bwMode="auto">
          <a:xfrm rot="10800000">
            <a:off x="8233172" y="4445189"/>
            <a:ext cx="350044" cy="487362"/>
          </a:xfrm>
          <a:prstGeom prst="upArrow">
            <a:avLst>
              <a:gd name="adj1" fmla="val 50000"/>
              <a:gd name="adj2" fmla="val 49871"/>
            </a:avLst>
          </a:prstGeom>
          <a:solidFill>
            <a:srgbClr val="0070C0"/>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endParaRPr lang="en-US">
              <a:solidFill>
                <a:schemeClr val="lt1"/>
              </a:solidFill>
            </a:endParaRPr>
          </a:p>
        </p:txBody>
      </p:sp>
      <p:sp>
        <p:nvSpPr>
          <p:cNvPr id="2" name="TextBox 1"/>
          <p:cNvSpPr txBox="1"/>
          <p:nvPr/>
        </p:nvSpPr>
        <p:spPr>
          <a:xfrm>
            <a:off x="1747767" y="807763"/>
            <a:ext cx="8195199" cy="1938992"/>
          </a:xfrm>
          <a:prstGeom prst="rect">
            <a:avLst/>
          </a:prstGeom>
          <a:noFill/>
        </p:spPr>
        <p:txBody>
          <a:bodyPr wrap="square" rtlCol="0">
            <a:spAutoFit/>
          </a:bodyPr>
          <a:lstStyle/>
          <a:p>
            <a:pPr algn="ctr"/>
            <a:r>
              <a:rPr lang="en-US" sz="4400" dirty="0">
                <a:latin typeface="Helvetica" pitchFamily="2" charset="0"/>
              </a:rPr>
              <a:t>Managing Anxious Children: </a:t>
            </a:r>
          </a:p>
          <a:p>
            <a:pPr algn="ctr"/>
            <a:endParaRPr lang="en-US" sz="4400" dirty="0">
              <a:latin typeface="Helvetica" pitchFamily="2" charset="0"/>
            </a:endParaRPr>
          </a:p>
          <a:p>
            <a:pPr algn="ctr"/>
            <a:endParaRPr lang="en-US" sz="3200" dirty="0">
              <a:latin typeface="Helvetica" pitchFamily="2" charset="0"/>
            </a:endParaRPr>
          </a:p>
        </p:txBody>
      </p:sp>
    </p:spTree>
    <p:extLst>
      <p:ext uri="{BB962C8B-B14F-4D97-AF65-F5344CB8AC3E}">
        <p14:creationId xmlns:p14="http://schemas.microsoft.com/office/powerpoint/2010/main" val="310794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grpId="0" nodeType="clickEffect" nodePh="1">
                                  <p:stCondLst>
                                    <p:cond delay="0"/>
                                  </p:stCondLst>
                                  <p:endCondLst>
                                    <p:cond evt="begin" delay="0">
                                      <p:tn val="5"/>
                                    </p:cond>
                                  </p:endCondLst>
                                  <p:childTnLst>
                                    <p:anim calcmode="lin" valueType="num">
                                      <p:cBhvr>
                                        <p:cTn id="6" dur="500"/>
                                        <p:tgtEl>
                                          <p:spTgt spid="7"/>
                                        </p:tgtEl>
                                        <p:attrNameLst>
                                          <p:attrName>ppt_w</p:attrName>
                                        </p:attrNameLst>
                                      </p:cBhvr>
                                      <p:tavLst>
                                        <p:tav tm="0">
                                          <p:val>
                                            <p:strVal val="ppt_w"/>
                                          </p:val>
                                        </p:tav>
                                        <p:tav tm="100000">
                                          <p:val>
                                            <p:fltVal val="0"/>
                                          </p:val>
                                        </p:tav>
                                      </p:tavLst>
                                    </p:anim>
                                    <p:anim calcmode="lin" valueType="num">
                                      <p:cBhvr>
                                        <p:cTn id="7" dur="500"/>
                                        <p:tgtEl>
                                          <p:spTgt spid="7"/>
                                        </p:tgtEl>
                                        <p:attrNameLst>
                                          <p:attrName>ppt_h</p:attrName>
                                        </p:attrNameLst>
                                      </p:cBhvr>
                                      <p:tavLst>
                                        <p:tav tm="0">
                                          <p:val>
                                            <p:strVal val="ppt_h"/>
                                          </p:val>
                                        </p:tav>
                                        <p:tav tm="100000">
                                          <p:val>
                                            <p:fltVal val="0"/>
                                          </p:val>
                                        </p:tav>
                                      </p:tavLst>
                                    </p:anim>
                                    <p:anim calcmode="lin" valueType="num">
                                      <p:cBhvr>
                                        <p:cTn id="8" dur="500"/>
                                        <p:tgtEl>
                                          <p:spTgt spid="7"/>
                                        </p:tgtEl>
                                        <p:attrNameLst>
                                          <p:attrName>style.rotation</p:attrName>
                                        </p:attrNameLst>
                                      </p:cBhvr>
                                      <p:tavLst>
                                        <p:tav tm="0">
                                          <p:val>
                                            <p:fltVal val="0"/>
                                          </p:val>
                                        </p:tav>
                                        <p:tav tm="100000">
                                          <p:val>
                                            <p:fltVal val="360"/>
                                          </p:val>
                                        </p:tav>
                                      </p:tavLst>
                                    </p:anim>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5F9B3-1D8C-9887-34B8-8F4DCE0224AD}"/>
              </a:ext>
            </a:extLst>
          </p:cNvPr>
          <p:cNvSpPr>
            <a:spLocks noGrp="1"/>
          </p:cNvSpPr>
          <p:nvPr>
            <p:ph type="title"/>
          </p:nvPr>
        </p:nvSpPr>
        <p:spPr>
          <a:xfrm>
            <a:off x="838200" y="1023303"/>
            <a:ext cx="10515600" cy="709919"/>
          </a:xfrm>
        </p:spPr>
        <p:txBody>
          <a:bodyPr/>
          <a:lstStyle/>
          <a:p>
            <a:r>
              <a:rPr lang="en-US" b="1" dirty="0"/>
              <a:t>Fear Ladder: Graded Exposure</a:t>
            </a:r>
          </a:p>
        </p:txBody>
      </p:sp>
      <p:sp>
        <p:nvSpPr>
          <p:cNvPr id="3" name="Content Placeholder 2">
            <a:extLst>
              <a:ext uri="{FF2B5EF4-FFF2-40B4-BE49-F238E27FC236}">
                <a16:creationId xmlns:a16="http://schemas.microsoft.com/office/drawing/2014/main" id="{B867459B-F30C-A569-9797-36937FF4A5F8}"/>
              </a:ext>
            </a:extLst>
          </p:cNvPr>
          <p:cNvSpPr>
            <a:spLocks noGrp="1"/>
          </p:cNvSpPr>
          <p:nvPr>
            <p:ph idx="1"/>
          </p:nvPr>
        </p:nvSpPr>
        <p:spPr>
          <a:xfrm>
            <a:off x="838200" y="2173184"/>
            <a:ext cx="6577676" cy="3447757"/>
          </a:xfrm>
        </p:spPr>
        <p:txBody>
          <a:bodyPr vert="horz" lIns="91440" tIns="45720" rIns="91440" bIns="45720" rtlCol="0" anchor="t">
            <a:normAutofit/>
          </a:bodyPr>
          <a:lstStyle/>
          <a:p>
            <a:pPr marL="457200" indent="-457200"/>
            <a:r>
              <a:rPr lang="en-US" dirty="0"/>
              <a:t>Build a separate ladder for each fear</a:t>
            </a:r>
          </a:p>
          <a:p>
            <a:pPr marL="0" indent="0">
              <a:buNone/>
            </a:pPr>
            <a:endParaRPr lang="en-US" sz="1000" dirty="0"/>
          </a:p>
          <a:p>
            <a:pPr marL="457200" indent="-457200"/>
            <a:r>
              <a:rPr lang="en-US" dirty="0"/>
              <a:t>Start with steps that cause mild anxiety and work towards steps that cause more anxiety</a:t>
            </a:r>
          </a:p>
          <a:p>
            <a:pPr marL="0" indent="0">
              <a:buNone/>
            </a:pPr>
            <a:endParaRPr lang="en-US" sz="1000" dirty="0"/>
          </a:p>
          <a:p>
            <a:pPr marL="457200" indent="-457200"/>
            <a:r>
              <a:rPr lang="en-US" dirty="0"/>
              <a:t>For middle steps consider length of time, environment, who is with you</a:t>
            </a:r>
          </a:p>
          <a:p>
            <a:pPr marL="457200" indent="-457200"/>
            <a:endParaRPr lang="en-US" dirty="0"/>
          </a:p>
        </p:txBody>
      </p:sp>
      <p:pic>
        <p:nvPicPr>
          <p:cNvPr id="4" name="Picture 3">
            <a:extLst>
              <a:ext uri="{FF2B5EF4-FFF2-40B4-BE49-F238E27FC236}">
                <a16:creationId xmlns:a16="http://schemas.microsoft.com/office/drawing/2014/main" id="{F3E3ABD1-6F38-C8A8-DE0E-1768FB268398}"/>
              </a:ext>
            </a:extLst>
          </p:cNvPr>
          <p:cNvPicPr>
            <a:picLocks noChangeAspect="1"/>
          </p:cNvPicPr>
          <p:nvPr/>
        </p:nvPicPr>
        <p:blipFill>
          <a:blip r:embed="rId3"/>
          <a:stretch>
            <a:fillRect/>
          </a:stretch>
        </p:blipFill>
        <p:spPr>
          <a:xfrm>
            <a:off x="7770524" y="1925732"/>
            <a:ext cx="3828836" cy="4403815"/>
          </a:xfrm>
          <a:prstGeom prst="rect">
            <a:avLst/>
          </a:prstGeom>
        </p:spPr>
      </p:pic>
      <p:sp>
        <p:nvSpPr>
          <p:cNvPr id="5" name="TextBox 4">
            <a:extLst>
              <a:ext uri="{FF2B5EF4-FFF2-40B4-BE49-F238E27FC236}">
                <a16:creationId xmlns:a16="http://schemas.microsoft.com/office/drawing/2014/main" id="{48EFA518-C170-0890-CABC-D4655A5B953D}"/>
              </a:ext>
            </a:extLst>
          </p:cNvPr>
          <p:cNvSpPr txBox="1"/>
          <p:nvPr/>
        </p:nvSpPr>
        <p:spPr>
          <a:xfrm>
            <a:off x="5021684" y="3108960"/>
            <a:ext cx="356188" cy="369332"/>
          </a:xfrm>
          <a:prstGeom prst="rect">
            <a:avLst/>
          </a:prstGeom>
          <a:noFill/>
        </p:spPr>
        <p:txBody>
          <a:bodyPr wrap="none" rtlCol="0">
            <a:spAutoFit/>
          </a:bodyPr>
          <a:lstStyle/>
          <a:p>
            <a:r>
              <a:rPr lang="en-US" dirty="0"/>
              <a:t>  -</a:t>
            </a:r>
          </a:p>
        </p:txBody>
      </p:sp>
    </p:spTree>
    <p:extLst>
      <p:ext uri="{BB962C8B-B14F-4D97-AF65-F5344CB8AC3E}">
        <p14:creationId xmlns:p14="http://schemas.microsoft.com/office/powerpoint/2010/main" val="3624767880"/>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7069</TotalTime>
  <Words>1796</Words>
  <Application>Microsoft Office PowerPoint</Application>
  <PresentationFormat>Widescreen</PresentationFormat>
  <Paragraphs>186</Paragraphs>
  <Slides>24</Slides>
  <Notes>13</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2_Custom Design</vt:lpstr>
      <vt:lpstr>1_Custom Design</vt:lpstr>
      <vt:lpstr>Working with Anxiety</vt:lpstr>
      <vt:lpstr>Learning Objectives</vt:lpstr>
      <vt:lpstr>Why is this important?</vt:lpstr>
      <vt:lpstr>Getting to know your anxiety</vt:lpstr>
      <vt:lpstr>CBT Goals</vt:lpstr>
      <vt:lpstr>CBT Goals</vt:lpstr>
      <vt:lpstr>Reminder of CBT Goals</vt:lpstr>
      <vt:lpstr>100% Accountability </vt:lpstr>
      <vt:lpstr>Fear Ladder: Graded Exposure</vt:lpstr>
      <vt:lpstr>Fear Ladder: Phobia of Needles</vt:lpstr>
      <vt:lpstr>Fear Ladder: Social Anxiety</vt:lpstr>
      <vt:lpstr>FEAR Plan</vt:lpstr>
      <vt:lpstr>Progressive Muscle Relaxation</vt:lpstr>
      <vt:lpstr>Relaxation Script Grades K-4 (Ollendick, 1978)</vt:lpstr>
      <vt:lpstr>Muscle Relaxation: Script Conclusion</vt:lpstr>
      <vt:lpstr>TIP Skills </vt:lpstr>
      <vt:lpstr>Square Breathing</vt:lpstr>
      <vt:lpstr>Thinking through negative thoughts</vt:lpstr>
      <vt:lpstr>Sleep Hygiene </vt:lpstr>
      <vt:lpstr>Resources: Books</vt:lpstr>
      <vt:lpstr>Resources: Apps</vt:lpstr>
      <vt:lpstr>More Apps</vt:lpstr>
      <vt:lpstr>Resources: Websites</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Jessica Grant</cp:lastModifiedBy>
  <cp:revision>348</cp:revision>
  <cp:lastPrinted>2017-09-12T14:03:58Z</cp:lastPrinted>
  <dcterms:created xsi:type="dcterms:W3CDTF">2017-05-18T20:49:26Z</dcterms:created>
  <dcterms:modified xsi:type="dcterms:W3CDTF">2024-07-19T19:19:04Z</dcterms:modified>
</cp:coreProperties>
</file>