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6858000" cy="9144000" type="screen4x3"/>
  <p:notesSz cx="6858000" cy="9313863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Helvetica" panose="020B0604020202020204" pitchFamily="34" charset="0"/>
      <p:regular r:id="rId8"/>
      <p:bold r:id="rId9"/>
      <p:italic r:id="rId10"/>
      <p:boldItalic r:id="rId11"/>
    </p:embeddedFont>
    <p:embeddedFont>
      <p:font typeface="Helvetica Neue" panose="020B0604020202020204" charset="0"/>
      <p:regular r:id="rId12"/>
      <p:bold r:id="rId13"/>
      <p:italic r:id="rId14"/>
      <p:boldItalic r:id="rId15"/>
    </p:embeddedFont>
    <p:embeddedFont>
      <p:font typeface="Helvetica Neue Light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0" roundtripDataSignature="AMtx7mh83U5junwL0ezZ+tkgjIDNVg6RT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1948" y="36"/>
      </p:cViewPr>
      <p:guideLst>
        <p:guide orient="horz" pos="4224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24" Type="http://schemas.openxmlformats.org/officeDocument/2006/relationships/tableStyles" Target="tableStyles.xml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23" Type="http://schemas.openxmlformats.org/officeDocument/2006/relationships/theme" Target="theme/theme1.xml"/><Relationship Id="rId10" Type="http://schemas.openxmlformats.org/officeDocument/2006/relationships/font" Target="fonts/font7.fntdata"/><Relationship Id="rId19" Type="http://schemas.openxmlformats.org/officeDocument/2006/relationships/font" Target="fonts/font16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73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249488" y="1163638"/>
            <a:ext cx="2359025" cy="31432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82296"/>
            <a:ext cx="5486400" cy="36673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46554"/>
            <a:ext cx="2971800" cy="467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f314a272ca_0_0:notes"/>
          <p:cNvSpPr txBox="1">
            <a:spLocks noGrp="1"/>
          </p:cNvSpPr>
          <p:nvPr>
            <p:ph type="body" idx="1"/>
          </p:nvPr>
        </p:nvSpPr>
        <p:spPr>
          <a:xfrm>
            <a:off x="685800" y="4424079"/>
            <a:ext cx="5486400" cy="4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7" name="Google Shape;57;gf314a272c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19313" y="698500"/>
            <a:ext cx="2619375" cy="3492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2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2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1"/>
          <p:cNvSpPr txBox="1">
            <a:spLocks noGrp="1"/>
          </p:cNvSpPr>
          <p:nvPr>
            <p:ph type="title"/>
          </p:nvPr>
        </p:nvSpPr>
        <p:spPr>
          <a:xfrm rot="5400000">
            <a:off x="1772576" y="3622014"/>
            <a:ext cx="774911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1"/>
          <p:cNvSpPr txBox="1">
            <a:spLocks noGrp="1"/>
          </p:cNvSpPr>
          <p:nvPr>
            <p:ph type="body" idx="1"/>
          </p:nvPr>
        </p:nvSpPr>
        <p:spPr>
          <a:xfrm rot="5400000">
            <a:off x="-1227799" y="2186120"/>
            <a:ext cx="774911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3"/>
          <p:cNvSpPr txBox="1">
            <a:spLocks noGrp="1"/>
          </p:cNvSpPr>
          <p:nvPr>
            <p:ph type="ctrTitle"/>
          </p:nvPr>
        </p:nvSpPr>
        <p:spPr>
          <a:xfrm>
            <a:off x="857250" y="1496484"/>
            <a:ext cx="5143500" cy="3183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/>
            </a:lvl1pPr>
            <a:lvl2pPr lvl="1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/>
            </a:lvl2pPr>
            <a:lvl3pPr lvl="2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/>
            </a:lvl3pPr>
            <a:lvl4pPr lvl="3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4pPr>
            <a:lvl5pPr lvl="4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5pPr>
            <a:lvl6pPr lvl="5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6pPr>
            <a:lvl7pPr lvl="6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7pPr>
            <a:lvl8pPr lvl="7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8pPr>
            <a:lvl9pPr lvl="8" algn="ctr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4"/>
          <p:cNvSpPr txBox="1">
            <a:spLocks noGrp="1"/>
          </p:cNvSpPr>
          <p:nvPr>
            <p:ph type="title"/>
          </p:nvPr>
        </p:nvSpPr>
        <p:spPr>
          <a:xfrm>
            <a:off x="467916" y="2279652"/>
            <a:ext cx="5915025" cy="3803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3375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body" idx="1"/>
          </p:nvPr>
        </p:nvSpPr>
        <p:spPr>
          <a:xfrm>
            <a:off x="467916" y="6119285"/>
            <a:ext cx="5915025" cy="2000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135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125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013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9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5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body" idx="1"/>
          </p:nvPr>
        </p:nvSpPr>
        <p:spPr>
          <a:xfrm>
            <a:off x="471488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body" idx="2"/>
          </p:nvPr>
        </p:nvSpPr>
        <p:spPr>
          <a:xfrm>
            <a:off x="3471863" y="2434167"/>
            <a:ext cx="2914650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472381" y="486834"/>
            <a:ext cx="5915025" cy="176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472381" y="3340100"/>
            <a:ext cx="2901255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body" idx="3"/>
          </p:nvPr>
        </p:nvSpPr>
        <p:spPr>
          <a:xfrm>
            <a:off x="3471863" y="2241551"/>
            <a:ext cx="2915543" cy="109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350" b="1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125" b="1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013" b="1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 b="1"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body" idx="4"/>
          </p:nvPr>
        </p:nvSpPr>
        <p:spPr>
          <a:xfrm>
            <a:off x="3471863" y="3340100"/>
            <a:ext cx="2915543" cy="4912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7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8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8"/>
          <p:cNvSpPr txBox="1">
            <a:spLocks noGrp="1"/>
          </p:cNvSpPr>
          <p:nvPr>
            <p:ph type="body" idx="1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1800"/>
            </a:lvl1pPr>
            <a:lvl2pPr marL="914400" lvl="1" indent="-4064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575"/>
            </a:lvl2pPr>
            <a:lvl3pPr marL="1371600" lvl="2" indent="-3810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350"/>
            </a:lvl3pPr>
            <a:lvl4pPr marL="1828800" lvl="3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4pPr>
            <a:lvl5pPr marL="2286000" lvl="4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5pPr>
            <a:lvl6pPr marL="2743200" lvl="5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6pPr>
            <a:lvl7pPr marL="3200400" lvl="6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7pPr>
            <a:lvl8pPr marL="3657600" lvl="7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8pPr>
            <a:lvl9pPr marL="4114800" lvl="8" indent="-355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125"/>
            </a:lvl9pPr>
          </a:lstStyle>
          <a:p>
            <a:endParaRPr/>
          </a:p>
        </p:txBody>
      </p:sp>
      <p:sp>
        <p:nvSpPr>
          <p:cNvPr id="44" name="Google Shape;44;p28"/>
          <p:cNvSpPr txBox="1">
            <a:spLocks noGrp="1"/>
          </p:cNvSpPr>
          <p:nvPr>
            <p:ph type="body" idx="2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9"/>
          <p:cNvSpPr txBox="1">
            <a:spLocks noGrp="1"/>
          </p:cNvSpPr>
          <p:nvPr>
            <p:ph type="title"/>
          </p:nvPr>
        </p:nvSpPr>
        <p:spPr>
          <a:xfrm>
            <a:off x="472381" y="609600"/>
            <a:ext cx="2211883" cy="213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1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9"/>
          <p:cNvSpPr>
            <a:spLocks noGrp="1"/>
          </p:cNvSpPr>
          <p:nvPr>
            <p:ph type="pic" idx="2"/>
          </p:nvPr>
        </p:nvSpPr>
        <p:spPr>
          <a:xfrm>
            <a:off x="2915543" y="1316567"/>
            <a:ext cx="3471863" cy="6498167"/>
          </a:xfrm>
          <a:prstGeom prst="rect">
            <a:avLst/>
          </a:prstGeom>
          <a:noFill/>
          <a:ln>
            <a:noFill/>
          </a:ln>
        </p:spPr>
      </p:sp>
      <p:sp>
        <p:nvSpPr>
          <p:cNvPr id="48" name="Google Shape;48;p29"/>
          <p:cNvSpPr txBox="1">
            <a:spLocks noGrp="1"/>
          </p:cNvSpPr>
          <p:nvPr>
            <p:ph type="body" idx="1"/>
          </p:nvPr>
        </p:nvSpPr>
        <p:spPr>
          <a:xfrm>
            <a:off x="472381" y="2743200"/>
            <a:ext cx="2211883" cy="5082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900"/>
            </a:lvl1pPr>
            <a:lvl2pPr marL="914400" lvl="1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788"/>
            </a:lvl2pPr>
            <a:lvl3pPr marL="1371600" lvl="2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675"/>
            </a:lvl3pPr>
            <a:lvl4pPr marL="1828800" lvl="3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4pPr>
            <a:lvl5pPr marL="2286000" lvl="4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5pPr>
            <a:lvl6pPr marL="2743200" lvl="5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6pPr>
            <a:lvl7pPr marL="3200400" lvl="6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7pPr>
            <a:lvl8pPr marL="3657600" lvl="7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8pPr>
            <a:lvl9pPr marL="4114800" lvl="8" indent="-2286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56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3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0"/>
          <p:cNvSpPr txBox="1">
            <a:spLocks noGrp="1"/>
          </p:cNvSpPr>
          <p:nvPr>
            <p:ph type="body" idx="1"/>
          </p:nvPr>
        </p:nvSpPr>
        <p:spPr>
          <a:xfrm rot="5400000">
            <a:off x="528108" y="2918601"/>
            <a:ext cx="5801784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63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/>
          <p:nvPr/>
        </p:nvSpPr>
        <p:spPr>
          <a:xfrm>
            <a:off x="0" y="-5"/>
            <a:ext cx="6858000" cy="9144005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0"/>
          <p:cNvSpPr/>
          <p:nvPr/>
        </p:nvSpPr>
        <p:spPr>
          <a:xfrm>
            <a:off x="0" y="-3"/>
            <a:ext cx="2204971" cy="193155"/>
          </a:xfrm>
          <a:prstGeom prst="rect">
            <a:avLst/>
          </a:prstGeom>
          <a:solidFill>
            <a:srgbClr val="391378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2;p10"/>
          <p:cNvSpPr/>
          <p:nvPr/>
        </p:nvSpPr>
        <p:spPr>
          <a:xfrm>
            <a:off x="2335476" y="-5"/>
            <a:ext cx="2193875" cy="193157"/>
          </a:xfrm>
          <a:prstGeom prst="rect">
            <a:avLst/>
          </a:prstGeom>
          <a:solidFill>
            <a:srgbClr val="049FDA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3;p10"/>
          <p:cNvSpPr/>
          <p:nvPr/>
        </p:nvSpPr>
        <p:spPr>
          <a:xfrm>
            <a:off x="4659857" y="0"/>
            <a:ext cx="2198143" cy="193152"/>
          </a:xfrm>
          <a:prstGeom prst="rect">
            <a:avLst/>
          </a:prstGeom>
          <a:solidFill>
            <a:srgbClr val="7BBF43"/>
          </a:solidFill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13"/>
              <a:buFont typeface="Arial"/>
              <a:buNone/>
            </a:pPr>
            <a:endParaRPr sz="1013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10"/>
          <p:cNvSpPr txBox="1">
            <a:spLocks noGrp="1"/>
          </p:cNvSpPr>
          <p:nvPr>
            <p:ph type="title"/>
          </p:nvPr>
        </p:nvSpPr>
        <p:spPr>
          <a:xfrm>
            <a:off x="471488" y="1487609"/>
            <a:ext cx="5915025" cy="946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" name="Google Shape;15;p10"/>
          <p:cNvSpPr txBox="1">
            <a:spLocks noGrp="1"/>
          </p:cNvSpPr>
          <p:nvPr>
            <p:ph type="body" idx="1"/>
          </p:nvPr>
        </p:nvSpPr>
        <p:spPr>
          <a:xfrm>
            <a:off x="471488" y="2975221"/>
            <a:ext cx="5915025" cy="5801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6" name="Google Shape;16;p10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255790" y="436224"/>
            <a:ext cx="346421" cy="1051384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0"/>
          <p:cNvSpPr txBox="1"/>
          <p:nvPr/>
        </p:nvSpPr>
        <p:spPr>
          <a:xfrm>
            <a:off x="4843463" y="8657162"/>
            <a:ext cx="154305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75"/>
              <a:buFont typeface="Arial"/>
              <a:buNone/>
            </a:pPr>
            <a:fld id="{00000000-1234-1234-1234-123412341234}" type="slidenum">
              <a:rPr lang="en-US" sz="675" b="0" i="0" u="none" strike="noStrike" cap="none">
                <a:solidFill>
                  <a:srgbClr val="39137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675" b="0" i="0" u="none" strike="noStrike" cap="none">
              <a:solidFill>
                <a:srgbClr val="39137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8;p10"/>
          <p:cNvSpPr txBox="1"/>
          <p:nvPr/>
        </p:nvSpPr>
        <p:spPr>
          <a:xfrm>
            <a:off x="930321" y="8657162"/>
            <a:ext cx="2297430" cy="486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50"/>
              <a:buFont typeface="Arial"/>
              <a:buNone/>
            </a:pPr>
            <a:r>
              <a:rPr lang="en-US" sz="450" b="0" i="0" u="none" strike="noStrike" cap="none">
                <a:solidFill>
                  <a:srgbClr val="391378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©  2018 New York State Office of Mental Health</a:t>
            </a:r>
            <a:endParaRPr sz="78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0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243568" y="8390084"/>
            <a:ext cx="1183205" cy="70467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lms.projectteachny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f314a272ca_0_0"/>
          <p:cNvSpPr txBox="1"/>
          <p:nvPr/>
        </p:nvSpPr>
        <p:spPr>
          <a:xfrm>
            <a:off x="82695" y="2469808"/>
            <a:ext cx="6144939" cy="717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1: Login into Learning Management System: At </a:t>
            </a:r>
            <a:r>
              <a:rPr lang="en-US" sz="1200" b="1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https://lms.projectteachny.org</a:t>
            </a:r>
            <a:endParaRPr sz="1200" b="1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login then enter your username and  password. If you have  forgotten your password,  please click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Request New Password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button.</a:t>
            </a:r>
            <a:endParaRPr sz="20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13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" name="Google Shape;60;gf314a272ca_0_0"/>
          <p:cNvPicPr preferRelativeResize="0"/>
          <p:nvPr/>
        </p:nvPicPr>
        <p:blipFill rotWithShape="1">
          <a:blip r:embed="rId4">
            <a:alphaModFix/>
          </a:blip>
          <a:srcRect r="-8405"/>
          <a:stretch/>
        </p:blipFill>
        <p:spPr>
          <a:xfrm>
            <a:off x="511584" y="3154751"/>
            <a:ext cx="3818777" cy="901735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gf314a272ca_0_0"/>
          <p:cNvSpPr txBox="1"/>
          <p:nvPr/>
        </p:nvSpPr>
        <p:spPr>
          <a:xfrm>
            <a:off x="100683" y="4255394"/>
            <a:ext cx="6093498" cy="561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25" rIns="0" bIns="0" anchor="t" anchorCtr="0">
            <a:spAutoFit/>
          </a:bodyPr>
          <a:lstStyle/>
          <a:p>
            <a:pPr lvl="0"/>
            <a:r>
              <a:rPr lang="en-US" sz="12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2: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Register to Course</a:t>
            </a:r>
          </a:p>
          <a:p>
            <a:pPr lvl="0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https://lms.projectteachny.org/MMHITSpring2024Followup3Antidepressants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on the </a:t>
            </a:r>
            <a:r>
              <a:rPr lang="en-US" sz="1200" b="1" i="0" u="none" strike="noStrike" cap="none" dirty="0">
                <a:solidFill>
                  <a:schemeClr val="accent6"/>
                </a:solidFill>
                <a:latin typeface="Calibri"/>
                <a:ea typeface="Calibri"/>
                <a:cs typeface="Calibri"/>
                <a:sym typeface="Calibri"/>
              </a:rPr>
              <a:t>green</a:t>
            </a:r>
            <a:r>
              <a:rPr lang="en-US" sz="1200" b="1" i="0" u="none" strike="noStrike" cap="none" dirty="0">
                <a:solidFill>
                  <a:srgbClr val="00AF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‘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Take Course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’ button</a:t>
            </a:r>
            <a:r>
              <a:rPr lang="en-US" sz="1013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</p:txBody>
      </p:sp>
      <p:sp>
        <p:nvSpPr>
          <p:cNvPr id="63" name="Google Shape;63;gf314a272ca_0_0"/>
          <p:cNvSpPr txBox="1"/>
          <p:nvPr/>
        </p:nvSpPr>
        <p:spPr>
          <a:xfrm>
            <a:off x="82695" y="1648329"/>
            <a:ext cx="6573379" cy="1084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Project TEACH –Maternal Mental Health Intensive Training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50" b="1" dirty="0">
                <a:latin typeface="Calibri"/>
                <a:ea typeface="Calibri"/>
                <a:cs typeface="Calibri"/>
                <a:sym typeface="Calibri"/>
              </a:rPr>
              <a:t>Virtual Follow up Session 3: Approach to Psychotherapeutic Interventions  </a:t>
            </a:r>
          </a:p>
          <a:p>
            <a:pPr algn="ctr"/>
            <a:r>
              <a:rPr lang="en-US" sz="1800" spc="30" dirty="0">
                <a:solidFill>
                  <a:schemeClr val="accent6"/>
                </a:solidFill>
                <a:latin typeface="Helvetica" panose="020B0604020202020204" pitchFamily="34" charset="0"/>
                <a:ea typeface="Calibri" panose="020F0502020204030204" pitchFamily="34" charset="0"/>
              </a:rPr>
              <a:t>Spring 2024 </a:t>
            </a:r>
            <a:endParaRPr lang="en-US" sz="1800" dirty="0">
              <a:solidFill>
                <a:schemeClr val="accent6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55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" name="Google Shape;65;gf314a272ca_0_0"/>
          <p:cNvSpPr txBox="1"/>
          <p:nvPr/>
        </p:nvSpPr>
        <p:spPr>
          <a:xfrm>
            <a:off x="1908900" y="1321329"/>
            <a:ext cx="3040200" cy="3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25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Credit Claim Information</a:t>
            </a:r>
            <a:endParaRPr sz="1800" dirty="0"/>
          </a:p>
        </p:txBody>
      </p:sp>
      <p:sp>
        <p:nvSpPr>
          <p:cNvPr id="11" name="Google Shape;172;gf314a272ca_0_0">
            <a:extLst>
              <a:ext uri="{FF2B5EF4-FFF2-40B4-BE49-F238E27FC236}">
                <a16:creationId xmlns:a16="http://schemas.microsoft.com/office/drawing/2014/main" id="{4021EAB2-B70D-491E-83AC-22623D69E36A}"/>
              </a:ext>
            </a:extLst>
          </p:cNvPr>
          <p:cNvSpPr txBox="1"/>
          <p:nvPr/>
        </p:nvSpPr>
        <p:spPr>
          <a:xfrm>
            <a:off x="245327" y="6367347"/>
            <a:ext cx="5561567" cy="930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7144" rIns="0" bIns="0" anchor="t" anchorCtr="0">
            <a:spAutoFit/>
          </a:bodyPr>
          <a:lstStyle/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 3:  Select Take Course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a)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Review Videos and Slides if desired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b)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and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omplete the Evaluation ( if not completed previously)</a:t>
            </a:r>
          </a:p>
          <a:p>
            <a:pPr marL="7144" marR="2858"/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c) 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Credit option to claim credit </a:t>
            </a:r>
          </a:p>
          <a:p>
            <a:pPr marL="7144" marR="2858"/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        </a:t>
            </a:r>
            <a:r>
              <a:rPr lang="en-US" sz="1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d) </a:t>
            </a:r>
            <a:r>
              <a:rPr lang="en-US" sz="1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Certificate option to get certificate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8DE0FF0-4975-C693-9C27-06FE2B42622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870" t="26534" r="2412" b="5906"/>
          <a:stretch/>
        </p:blipFill>
        <p:spPr bwMode="auto">
          <a:xfrm>
            <a:off x="563954" y="4984751"/>
            <a:ext cx="2805430" cy="11252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C910A0-2F5C-BE48-F319-9FEE8974650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27" t="32259" r="8143" b="7529"/>
          <a:stretch/>
        </p:blipFill>
        <p:spPr bwMode="auto">
          <a:xfrm>
            <a:off x="1540806" y="7414283"/>
            <a:ext cx="2789555" cy="1095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3075</TotalTime>
  <Words>137</Words>
  <Application>Microsoft Office PowerPoint</Application>
  <PresentationFormat>On-screen Show (4:3)</PresentationFormat>
  <Paragraphs>13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Helvetica Neue Light</vt:lpstr>
      <vt:lpstr>Helvetica</vt:lpstr>
      <vt:lpstr>Arial</vt:lpstr>
      <vt:lpstr>Helvetica Neue</vt:lpstr>
      <vt:lpstr>Calibri</vt:lpstr>
      <vt:lpstr>1_Custom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Romanos</dc:creator>
  <cp:lastModifiedBy>Kim, Debora I.</cp:lastModifiedBy>
  <cp:revision>45</cp:revision>
  <dcterms:created xsi:type="dcterms:W3CDTF">2017-05-18T20:49:26Z</dcterms:created>
  <dcterms:modified xsi:type="dcterms:W3CDTF">2024-06-12T13:52:41Z</dcterms:modified>
</cp:coreProperties>
</file>